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348" r:id="rId3"/>
    <p:sldId id="332" r:id="rId4"/>
    <p:sldId id="258" r:id="rId5"/>
    <p:sldId id="261" r:id="rId6"/>
    <p:sldId id="262" r:id="rId7"/>
    <p:sldId id="263" r:id="rId8"/>
    <p:sldId id="329" r:id="rId9"/>
    <p:sldId id="333" r:id="rId10"/>
    <p:sldId id="266" r:id="rId11"/>
    <p:sldId id="278" r:id="rId12"/>
    <p:sldId id="279" r:id="rId13"/>
    <p:sldId id="282" r:id="rId14"/>
    <p:sldId id="280" r:id="rId15"/>
    <p:sldId id="281" r:id="rId16"/>
    <p:sldId id="357" r:id="rId17"/>
    <p:sldId id="283" r:id="rId18"/>
    <p:sldId id="298" r:id="rId19"/>
    <p:sldId id="295" r:id="rId20"/>
    <p:sldId id="321" r:id="rId21"/>
    <p:sldId id="322" r:id="rId22"/>
    <p:sldId id="334" r:id="rId23"/>
    <p:sldId id="285" r:id="rId24"/>
    <p:sldId id="288" r:id="rId25"/>
    <p:sldId id="289" r:id="rId26"/>
    <p:sldId id="303" r:id="rId27"/>
    <p:sldId id="305" r:id="rId28"/>
    <p:sldId id="304" r:id="rId29"/>
    <p:sldId id="335" r:id="rId30"/>
    <p:sldId id="336" r:id="rId31"/>
    <p:sldId id="343" r:id="rId32"/>
    <p:sldId id="272" r:id="rId33"/>
    <p:sldId id="312" r:id="rId34"/>
    <p:sldId id="358" r:id="rId35"/>
    <p:sldId id="359" r:id="rId36"/>
    <p:sldId id="355" r:id="rId37"/>
    <p:sldId id="360" r:id="rId38"/>
    <p:sldId id="327" r:id="rId39"/>
    <p:sldId id="292" r:id="rId40"/>
    <p:sldId id="346" r:id="rId41"/>
    <p:sldId id="273" r:id="rId42"/>
    <p:sldId id="306" r:id="rId43"/>
    <p:sldId id="331" r:id="rId44"/>
    <p:sldId id="339" r:id="rId45"/>
    <p:sldId id="340" r:id="rId46"/>
    <p:sldId id="341" r:id="rId47"/>
    <p:sldId id="310" r:id="rId48"/>
    <p:sldId id="342" r:id="rId49"/>
    <p:sldId id="361" r:id="rId50"/>
    <p:sldId id="323" r:id="rId51"/>
    <p:sldId id="362" r:id="rId52"/>
    <p:sldId id="316" r:id="rId53"/>
    <p:sldId id="317" r:id="rId54"/>
    <p:sldId id="318" r:id="rId55"/>
    <p:sldId id="315" r:id="rId56"/>
    <p:sldId id="297" r:id="rId57"/>
    <p:sldId id="344" r:id="rId58"/>
    <p:sldId id="347" r:id="rId59"/>
    <p:sldId id="325" r:id="rId60"/>
    <p:sldId id="275" r:id="rId61"/>
    <p:sldId id="276" r:id="rId62"/>
    <p:sldId id="311" r:id="rId63"/>
    <p:sldId id="363" r:id="rId64"/>
    <p:sldId id="27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863F-9AE1-4C9B-9477-34E271D834B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DE2E3-EFDF-42F0-9930-B2F3F1549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1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3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7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5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60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1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0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E790D-8F65-4B17-8256-DD9129C5A4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3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843A-EE6A-44D9-90CB-9836E8640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10F93-DE4B-41B1-85B4-95887C6E6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8F7E6-CFB3-4F31-9DC5-2AEF82D2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277D-A302-48B1-B84F-D809A66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ECDD-8370-4DF6-966F-807E9B1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5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A51E-2D8E-4D48-8E48-C669601F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3952-6B94-4988-9985-FE25979E6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2B9A0-3719-4252-B614-B6861AC9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0ACB4-2025-4CE3-95EB-7B4A173B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DB34A-602C-4C55-A061-0B8642C4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AD2790-18A2-4A09-946D-F80FE2F6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84104-3D32-4E19-8799-8C27D00B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7266-F790-48D8-BC9F-641520CE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A9155-1F81-4749-8A66-0A78B51D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C20F-D732-48DF-9EDB-A02DB41D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9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424323" y="1046748"/>
            <a:ext cx="5179007" cy="4764502"/>
          </a:xfrm>
          <a:custGeom>
            <a:avLst/>
            <a:gdLst>
              <a:gd name="connsiteX0" fmla="*/ 0 w 5179007"/>
              <a:gd name="connsiteY0" fmla="*/ 0 h 4764502"/>
              <a:gd name="connsiteX1" fmla="*/ 5179007 w 5179007"/>
              <a:gd name="connsiteY1" fmla="*/ 0 h 4764502"/>
              <a:gd name="connsiteX2" fmla="*/ 5179007 w 5179007"/>
              <a:gd name="connsiteY2" fmla="*/ 4764502 h 4764502"/>
              <a:gd name="connsiteX3" fmla="*/ 0 w 5179007"/>
              <a:gd name="connsiteY3" fmla="*/ 4764502 h 476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9007" h="4764502">
                <a:moveTo>
                  <a:pt x="0" y="0"/>
                </a:moveTo>
                <a:lnTo>
                  <a:pt x="5179007" y="0"/>
                </a:lnTo>
                <a:lnTo>
                  <a:pt x="5179007" y="4764502"/>
                </a:lnTo>
                <a:lnTo>
                  <a:pt x="0" y="47645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70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712677" y="0"/>
            <a:ext cx="7479323" cy="6858000"/>
          </a:xfrm>
          <a:custGeom>
            <a:avLst/>
            <a:gdLst>
              <a:gd name="connsiteX0" fmla="*/ 0 w 7479323"/>
              <a:gd name="connsiteY0" fmla="*/ 0 h 6858000"/>
              <a:gd name="connsiteX1" fmla="*/ 7479323 w 7479323"/>
              <a:gd name="connsiteY1" fmla="*/ 0 h 6858000"/>
              <a:gd name="connsiteX2" fmla="*/ 7479323 w 7479323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9323" h="6858000">
                <a:moveTo>
                  <a:pt x="0" y="0"/>
                </a:moveTo>
                <a:lnTo>
                  <a:pt x="7479323" y="0"/>
                </a:lnTo>
                <a:lnTo>
                  <a:pt x="7479323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2508738"/>
            <a:ext cx="4712677" cy="4349261"/>
          </a:xfrm>
          <a:custGeom>
            <a:avLst/>
            <a:gdLst>
              <a:gd name="connsiteX0" fmla="*/ 0 w 4712677"/>
              <a:gd name="connsiteY0" fmla="*/ 0 h 4349261"/>
              <a:gd name="connsiteX1" fmla="*/ 4712677 w 4712677"/>
              <a:gd name="connsiteY1" fmla="*/ 4349261 h 4349261"/>
              <a:gd name="connsiteX2" fmla="*/ 0 w 4712677"/>
              <a:gd name="connsiteY2" fmla="*/ 4349261 h 434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12677" h="4349261">
                <a:moveTo>
                  <a:pt x="0" y="0"/>
                </a:moveTo>
                <a:lnTo>
                  <a:pt x="4712677" y="4349261"/>
                </a:lnTo>
                <a:lnTo>
                  <a:pt x="0" y="43492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3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1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17452" y="295422"/>
            <a:ext cx="3249636" cy="3770141"/>
          </a:xfrm>
          <a:custGeom>
            <a:avLst/>
            <a:gdLst>
              <a:gd name="connsiteX0" fmla="*/ 0 w 3249636"/>
              <a:gd name="connsiteY0" fmla="*/ 0 h 3770141"/>
              <a:gd name="connsiteX1" fmla="*/ 3249636 w 3249636"/>
              <a:gd name="connsiteY1" fmla="*/ 0 h 3770141"/>
              <a:gd name="connsiteX2" fmla="*/ 3249636 w 3249636"/>
              <a:gd name="connsiteY2" fmla="*/ 3770141 h 3770141"/>
              <a:gd name="connsiteX3" fmla="*/ 0 w 3249636"/>
              <a:gd name="connsiteY3" fmla="*/ 3770141 h 377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636" h="3770141">
                <a:moveTo>
                  <a:pt x="0" y="0"/>
                </a:moveTo>
                <a:lnTo>
                  <a:pt x="3249636" y="0"/>
                </a:lnTo>
                <a:lnTo>
                  <a:pt x="3249636" y="3770141"/>
                </a:lnTo>
                <a:lnTo>
                  <a:pt x="0" y="37701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346916" y="1041010"/>
            <a:ext cx="3249636" cy="3770141"/>
          </a:xfrm>
          <a:custGeom>
            <a:avLst/>
            <a:gdLst>
              <a:gd name="connsiteX0" fmla="*/ 0 w 3249636"/>
              <a:gd name="connsiteY0" fmla="*/ 0 h 3770141"/>
              <a:gd name="connsiteX1" fmla="*/ 3249636 w 3249636"/>
              <a:gd name="connsiteY1" fmla="*/ 0 h 3770141"/>
              <a:gd name="connsiteX2" fmla="*/ 3249636 w 3249636"/>
              <a:gd name="connsiteY2" fmla="*/ 3770141 h 3770141"/>
              <a:gd name="connsiteX3" fmla="*/ 0 w 3249636"/>
              <a:gd name="connsiteY3" fmla="*/ 3770141 h 377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636" h="3770141">
                <a:moveTo>
                  <a:pt x="0" y="0"/>
                </a:moveTo>
                <a:lnTo>
                  <a:pt x="3249636" y="0"/>
                </a:lnTo>
                <a:lnTo>
                  <a:pt x="3249636" y="3770141"/>
                </a:lnTo>
                <a:lnTo>
                  <a:pt x="0" y="37701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976381" y="295421"/>
            <a:ext cx="3249636" cy="3770141"/>
          </a:xfrm>
          <a:custGeom>
            <a:avLst/>
            <a:gdLst>
              <a:gd name="connsiteX0" fmla="*/ 0 w 3249636"/>
              <a:gd name="connsiteY0" fmla="*/ 0 h 3770141"/>
              <a:gd name="connsiteX1" fmla="*/ 3249636 w 3249636"/>
              <a:gd name="connsiteY1" fmla="*/ 0 h 3770141"/>
              <a:gd name="connsiteX2" fmla="*/ 3249636 w 3249636"/>
              <a:gd name="connsiteY2" fmla="*/ 3770141 h 3770141"/>
              <a:gd name="connsiteX3" fmla="*/ 0 w 3249636"/>
              <a:gd name="connsiteY3" fmla="*/ 3770141 h 377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636" h="3770141">
                <a:moveTo>
                  <a:pt x="0" y="0"/>
                </a:moveTo>
                <a:lnTo>
                  <a:pt x="3249636" y="0"/>
                </a:lnTo>
                <a:lnTo>
                  <a:pt x="3249636" y="3770141"/>
                </a:lnTo>
                <a:lnTo>
                  <a:pt x="0" y="37701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0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29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17320 h 6858000"/>
              <a:gd name="connsiteX3" fmla="*/ 4876801 w 12192000"/>
              <a:gd name="connsiteY3" fmla="*/ 1417320 h 6858000"/>
              <a:gd name="connsiteX4" fmla="*/ 1447800 w 12192000"/>
              <a:gd name="connsiteY4" fmla="*/ 4846320 h 6858000"/>
              <a:gd name="connsiteX5" fmla="*/ 14478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3429000 h 6858000"/>
              <a:gd name="connsiteX8" fmla="*/ 342900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429000" y="0"/>
                </a:moveTo>
                <a:lnTo>
                  <a:pt x="12192000" y="0"/>
                </a:lnTo>
                <a:lnTo>
                  <a:pt x="12192000" y="1417320"/>
                </a:lnTo>
                <a:lnTo>
                  <a:pt x="4876801" y="1417320"/>
                </a:lnTo>
                <a:cubicBezTo>
                  <a:pt x="2983016" y="1417320"/>
                  <a:pt x="1447800" y="2952536"/>
                  <a:pt x="1447800" y="4846320"/>
                </a:cubicBezTo>
                <a:lnTo>
                  <a:pt x="1447800" y="6858000"/>
                </a:lnTo>
                <a:lnTo>
                  <a:pt x="0" y="6858000"/>
                </a:ln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1828799" y="1722120"/>
            <a:ext cx="10363200" cy="5135880"/>
          </a:xfrm>
          <a:custGeom>
            <a:avLst/>
            <a:gdLst>
              <a:gd name="connsiteX0" fmla="*/ 3429000 w 10363200"/>
              <a:gd name="connsiteY0" fmla="*/ 0 h 5135880"/>
              <a:gd name="connsiteX1" fmla="*/ 10363200 w 10363200"/>
              <a:gd name="connsiteY1" fmla="*/ 0 h 5135880"/>
              <a:gd name="connsiteX2" fmla="*/ 10363200 w 10363200"/>
              <a:gd name="connsiteY2" fmla="*/ 1706880 h 5135880"/>
              <a:gd name="connsiteX3" fmla="*/ 6934200 w 10363200"/>
              <a:gd name="connsiteY3" fmla="*/ 5135880 h 5135880"/>
              <a:gd name="connsiteX4" fmla="*/ 0 w 10363200"/>
              <a:gd name="connsiteY4" fmla="*/ 5135880 h 5135880"/>
              <a:gd name="connsiteX5" fmla="*/ 0 w 10363200"/>
              <a:gd name="connsiteY5" fmla="*/ 3429000 h 5135880"/>
              <a:gd name="connsiteX6" fmla="*/ 3429000 w 10363200"/>
              <a:gd name="connsiteY6" fmla="*/ 0 h 513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3200" h="5135880">
                <a:moveTo>
                  <a:pt x="3429000" y="0"/>
                </a:moveTo>
                <a:lnTo>
                  <a:pt x="10363200" y="0"/>
                </a:lnTo>
                <a:lnTo>
                  <a:pt x="10363200" y="1706880"/>
                </a:lnTo>
                <a:cubicBezTo>
                  <a:pt x="10363200" y="3600664"/>
                  <a:pt x="8827984" y="5135880"/>
                  <a:pt x="6934200" y="5135880"/>
                </a:cubicBezTo>
                <a:lnTo>
                  <a:pt x="0" y="5135880"/>
                </a:lnTo>
                <a:lnTo>
                  <a:pt x="0" y="3429000"/>
                </a:lnTo>
                <a:cubicBezTo>
                  <a:pt x="0" y="1535216"/>
                  <a:pt x="1535216" y="0"/>
                  <a:pt x="3429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A840-676E-4E4A-AADA-D716F075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9F38E-851C-4348-9AC8-1E90D638A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E72D7-4A1A-4E78-B3A8-1186D7E9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75B59-B7E5-4EA2-9B75-58C5D51F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D1769-3B26-4CD4-9798-B95437115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1D9A-6052-42EF-B91F-E23607A9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CCA9D-1C06-4011-8E4F-2ED464E0D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2653-13D3-4C96-AB29-4DA1B8F0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690C-8AAB-40C0-B500-ED08CB07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CD093-5838-40B6-A5F3-5DB204AE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3616-8D8A-49B4-9B1A-FFC6C2BA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C290-A74B-44AE-B455-C691EFB29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29F17-D569-4C2F-96E6-6373DAB96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DFB5-BE28-49D9-805A-C1FF928F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83CAE-2424-4526-9386-D5D4C8F6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60896-0120-454E-8483-054C34EA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9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DF05-4483-4B10-A55B-A3FA7A2E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599B2-5891-410A-BFC2-F530BF6CD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999EA-1E5B-4759-8429-275BA72B0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D66FB-8C31-4DBF-BDD0-F4E0E4DCF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214AE-1ABE-4313-83B9-98E622B6D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7A0FD-D708-4A84-AE26-6974430A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4C80D-FDA1-4CF3-8784-337CCECD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1AE18-69FA-4357-9A8A-74BC1D16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FD24-0DBA-48D4-AF6E-55E0F438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EFC08-A663-4A89-88FD-8685EFC8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D87D0-1CAF-4AD0-909C-A4C0899A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F2743-D194-4F54-A51A-5E8CE650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2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23607-F369-4FEF-AF7A-FB20FD0D8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0CCE8-3FD7-4D60-9743-2E6C6D82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E0B75-A0AB-449E-979D-EB34A132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6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BA98-C0A7-45EE-8445-37959C7A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10F41-F97E-47DD-910F-A8B23E8E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BBA9C-8F08-4BA3-93A2-614639547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844D4-67A1-4B3E-B339-D4372FC3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06F1C-33C9-4642-8D6F-1C9DFD4E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C6F42-9493-4912-A6A2-0FFF4B69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9978-95E4-4744-9C6A-4065823B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BD60A-48E9-46A7-AFC8-027BDBCB6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33CFE-8A33-48EB-B677-0076DD5FD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7652-1982-455F-B630-22BE47E0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C28A1-AEA3-4318-BC23-E7119E2A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672E9-68BA-4D26-8932-E7EB53B2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D3CEB0-AED1-42F0-B955-30726DAA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00D6E-5C31-45A1-AA9E-56AF66611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40D68-4261-44E9-A84A-DCBFDDD81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4FA04-5DCE-40DB-8DF5-0BB7B7295164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52BF-C6DB-4057-9187-3E75C64D7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5C1B-2165-455C-871D-65E8C7B2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56DE7-F407-4E34-B22E-ADAB440AC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4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4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4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7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1.jpeg"/><Relationship Id="rId7" Type="http://schemas.openxmlformats.org/officeDocument/2006/relationships/image" Target="../media/image3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flamingogroup.vn" TargetMode="Externa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2" r="241" b="8448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D674DD-C219-4B03-8F1C-9CE74CD45B57}"/>
              </a:ext>
            </a:extLst>
          </p:cNvPr>
          <p:cNvSpPr txBox="1"/>
          <p:nvPr/>
        </p:nvSpPr>
        <p:spPr>
          <a:xfrm>
            <a:off x="0" y="4572453"/>
            <a:ext cx="12214282" cy="707886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2">
                    <a:lumMod val="9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TOP 10 HOTELS &amp; RESORTS WOLRDWIDE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370" y="84301"/>
            <a:ext cx="2761397" cy="10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525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15795-7FCC-B449-B526-18DF9157C4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65"/>
          <a:stretch/>
        </p:blipFill>
        <p:spPr>
          <a:xfrm>
            <a:off x="0" y="1842448"/>
            <a:ext cx="12183770" cy="5015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D674DD-C219-4B03-8F1C-9CE74CD45B57}"/>
              </a:ext>
            </a:extLst>
          </p:cNvPr>
          <p:cNvSpPr txBox="1"/>
          <p:nvPr/>
        </p:nvSpPr>
        <p:spPr>
          <a:xfrm>
            <a:off x="3685735" y="696408"/>
            <a:ext cx="4479607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it-IT" sz="2800" dirty="0">
                <a:solidFill>
                  <a:srgbClr val="D969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Flamingo Dai Lai Resort</a:t>
            </a:r>
          </a:p>
          <a:p>
            <a:pPr lvl="0" algn="ctr">
              <a:lnSpc>
                <a:spcPct val="107000"/>
              </a:lnSpc>
            </a:pPr>
            <a:r>
              <a:rPr lang="it-IT" sz="2800" b="1" dirty="0">
                <a:solidFill>
                  <a:srgbClr val="D9693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Villa Collection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146525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3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990624-9B47-400B-B3BA-5593ADA427A7}"/>
              </a:ext>
            </a:extLst>
          </p:cNvPr>
          <p:cNvSpPr txBox="1"/>
          <p:nvPr/>
        </p:nvSpPr>
        <p:spPr>
          <a:xfrm>
            <a:off x="0" y="833372"/>
            <a:ext cx="12192000" cy="86177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n-GB" sz="5000" b="1" dirty="0">
              <a:solidFill>
                <a:srgbClr val="D96932"/>
              </a:solidFill>
              <a:latin typeface="Agenda" panose="0200060304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2E2A8-A8EE-434F-90B4-33FF859C9165}"/>
              </a:ext>
            </a:extLst>
          </p:cNvPr>
          <p:cNvSpPr txBox="1"/>
          <p:nvPr/>
        </p:nvSpPr>
        <p:spPr>
          <a:xfrm>
            <a:off x="8129930" y="190975"/>
            <a:ext cx="4053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err="1">
                <a:solidFill>
                  <a:srgbClr val="707372"/>
                </a:solidFill>
              </a:rPr>
              <a:t>Dịch</a:t>
            </a:r>
            <a:r>
              <a:rPr lang="en-US" sz="1000" b="1" dirty="0">
                <a:solidFill>
                  <a:srgbClr val="707372"/>
                </a:solidFill>
              </a:rPr>
              <a:t> </a:t>
            </a:r>
            <a:r>
              <a:rPr lang="en-US" sz="1000" b="1" dirty="0" err="1">
                <a:solidFill>
                  <a:srgbClr val="707372"/>
                </a:solidFill>
              </a:rPr>
              <a:t>vụ</a:t>
            </a:r>
            <a:endParaRPr lang="en-GB" sz="1000" b="1" dirty="0">
              <a:solidFill>
                <a:srgbClr val="70737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"/>
          <a:stretch/>
        </p:blipFill>
        <p:spPr>
          <a:xfrm>
            <a:off x="6608295" y="3328903"/>
            <a:ext cx="5588001" cy="3529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BD6173-D765-4696-8315-D251CA8FE207}"/>
              </a:ext>
            </a:extLst>
          </p:cNvPr>
          <p:cNvSpPr txBox="1"/>
          <p:nvPr/>
        </p:nvSpPr>
        <p:spPr>
          <a:xfrm>
            <a:off x="445050" y="737024"/>
            <a:ext cx="5650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Collection of 200 luxurious and elegant villas surrounding Dai Lai Lake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Nearly 300 room keys with contemporary design and elegant terraces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 variety of options: from standard to luxury villa, from 1 to 4 bedroom villas, with or without private swimming pool</a:t>
            </a:r>
          </a:p>
          <a:p>
            <a:pPr marL="285750" lvl="0" indent="-285750">
              <a:spcAft>
                <a:spcPts val="0"/>
              </a:spcAft>
              <a:buFontTx/>
              <a:buChar char="-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2"/>
          <a:stretch/>
        </p:blipFill>
        <p:spPr>
          <a:xfrm>
            <a:off x="6613742" y="0"/>
            <a:ext cx="5578258" cy="3209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D6173-D765-4696-8315-D251CA8FE207}"/>
              </a:ext>
            </a:extLst>
          </p:cNvPr>
          <p:cNvSpPr txBox="1"/>
          <p:nvPr/>
        </p:nvSpPr>
        <p:spPr>
          <a:xfrm>
            <a:off x="177582" y="3560566"/>
            <a:ext cx="3276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Forest Villa - 01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Hilltop Villa - 01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Hilltop Executive Villa – 02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Charm Villa  - 02-03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Luxury Skylake Villa - 04 Bedroom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D6173-D765-4696-8315-D251CA8FE207}"/>
              </a:ext>
            </a:extLst>
          </p:cNvPr>
          <p:cNvSpPr txBox="1"/>
          <p:nvPr/>
        </p:nvSpPr>
        <p:spPr>
          <a:xfrm>
            <a:off x="3453632" y="3492861"/>
            <a:ext cx="31514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Hoang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Oanh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Villa - 03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Bach Thanh Villa - 02-03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Do Quyen Villa - 02-03 Bedrooms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Anh Vu Villa - 02-03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Thien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Tuoc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Villa - 02-03 Bedroom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Hoang Anh Villa – 02 Bedroom</a:t>
            </a:r>
          </a:p>
          <a:p>
            <a:pPr marL="285750" lvl="0" indent="-285750">
              <a:spcAft>
                <a:spcPts val="0"/>
              </a:spcAft>
              <a:buFontTx/>
              <a:buChar char="-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4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216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321216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3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-1" y="76795"/>
            <a:ext cx="7345305" cy="39661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512" y="4241718"/>
            <a:ext cx="4829640" cy="2478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C7AE2-8D46-4AE6-BB9A-5B595059A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28" y="4246874"/>
            <a:ext cx="3720212" cy="2482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99278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409927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49"/>
          <a:stretch/>
        </p:blipFill>
        <p:spPr>
          <a:xfrm>
            <a:off x="40944" y="4241718"/>
            <a:ext cx="3466532" cy="2478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E0A0E0-0BD2-4E29-BBF9-484E297852BA}"/>
              </a:ext>
            </a:extLst>
          </p:cNvPr>
          <p:cNvSpPr txBox="1"/>
          <p:nvPr/>
        </p:nvSpPr>
        <p:spPr>
          <a:xfrm>
            <a:off x="7592813" y="636888"/>
            <a:ext cx="4203510" cy="291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Forest Resort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31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Forest Villas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with one (01) bedroom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Square: 72 sqm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Restaurant &amp; outdoor bar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North Vietnam’s largest outdoor heated pool</a:t>
            </a:r>
          </a:p>
        </p:txBody>
      </p:sp>
    </p:spTree>
    <p:extLst>
      <p:ext uri="{BB962C8B-B14F-4D97-AF65-F5344CB8AC3E}">
        <p14:creationId xmlns:p14="http://schemas.microsoft.com/office/powerpoint/2010/main" val="216141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430" y="3548188"/>
            <a:ext cx="45928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Hilltop Villa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16 one-bedroom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Hilltop Villa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Square: 72 sqm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Luxurious outdoor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World-class facilities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3"/>
          <a:stretch/>
        </p:blipFill>
        <p:spPr>
          <a:xfrm>
            <a:off x="5866605" y="3289110"/>
            <a:ext cx="6325395" cy="3579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391" y="840497"/>
            <a:ext cx="3104310" cy="2253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7569"/>
            <a:ext cx="2579565" cy="2246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788" y="840965"/>
            <a:ext cx="3004731" cy="2244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127" y="840408"/>
            <a:ext cx="3271683" cy="2257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30281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313028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17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329" r="16380" b="9433"/>
          <a:stretch/>
        </p:blipFill>
        <p:spPr>
          <a:xfrm>
            <a:off x="3723141" y="4652078"/>
            <a:ext cx="3238502" cy="21643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63" y="935192"/>
            <a:ext cx="12061665" cy="5881258"/>
            <a:chOff x="224255" y="772943"/>
            <a:chExt cx="12061665" cy="5881258"/>
          </a:xfrm>
        </p:grpSpPr>
        <p:sp>
          <p:nvSpPr>
            <p:cNvPr id="4" name="TextBox 3"/>
            <p:cNvSpPr txBox="1"/>
            <p:nvPr/>
          </p:nvSpPr>
          <p:spPr>
            <a:xfrm>
              <a:off x="6950312" y="772943"/>
              <a:ext cx="533560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Hilltop Executive Villa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 one-bedroom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Hilltop Executive Villa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Square: 433 sqm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Private swimming pool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255" y="4489829"/>
              <a:ext cx="3682948" cy="21643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2"/>
            <a:stretch/>
          </p:blipFill>
          <p:spPr>
            <a:xfrm>
              <a:off x="581825" y="1608249"/>
              <a:ext cx="3775344" cy="278148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1734"/>
            <a:ext cx="3851606" cy="1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726" y="2804181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329" r="16157" b="9433"/>
          <a:stretch/>
        </p:blipFill>
        <p:spPr>
          <a:xfrm>
            <a:off x="6777920" y="3246500"/>
            <a:ext cx="5362978" cy="3572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73" t="10727" r="35523" b="9831"/>
          <a:stretch/>
        </p:blipFill>
        <p:spPr>
          <a:xfrm>
            <a:off x="4242194" y="723455"/>
            <a:ext cx="2494782" cy="3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11815" y="3676552"/>
            <a:ext cx="5377871" cy="299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Charm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Villa 1, 2 &amp; 3</a:t>
            </a:r>
          </a:p>
          <a:p>
            <a:pPr>
              <a:spcAft>
                <a:spcPts val="800"/>
              </a:spcAft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• 31 villas with 2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storyes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and from 2 to 3 bedrooms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•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Square: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234 - 352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• Elegant living room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• Modern kitchenette and dining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• Front and backyard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• Private outdoor pool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42" y="328381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9703" y="330816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flamingoresorts.vn/sites/default/files/2019-10/flamingo_dai_lai_charm2-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74" y="826098"/>
            <a:ext cx="3517928" cy="24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621" y="843338"/>
            <a:ext cx="3510604" cy="2427545"/>
          </a:xfrm>
          <a:prstGeom prst="rect">
            <a:avLst/>
          </a:prstGeom>
        </p:spPr>
      </p:pic>
      <p:pic>
        <p:nvPicPr>
          <p:cNvPr id="2052" name="Picture 4" descr="http://flamingoresorts.vn/sites/default/files/2019-10/flamingo_dai_lai_charm2-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74" y="3422044"/>
            <a:ext cx="4935679" cy="34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lamingoresorts.vn/sites/default/files/2019-10/flamingo_dai_lai_charm2-0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717" y="843338"/>
            <a:ext cx="3492997" cy="24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6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313" y="3534540"/>
            <a:ext cx="459289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Oanh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Villa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28 villas with 3 bedrooms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Square: 325 - 377 sqm</a:t>
            </a:r>
            <a:endParaRPr lang="en-US" baseline="30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Elegant living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Modern kitchenette and dining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Garden &amp; upstairs terrace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Large bathtub and private outdoor pool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155334"/>
            <a:ext cx="4203436" cy="1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315533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329" r="16380" b="9433"/>
          <a:stretch/>
        </p:blipFill>
        <p:spPr>
          <a:xfrm>
            <a:off x="559562" y="728504"/>
            <a:ext cx="3593725" cy="2401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" t="10727" r="4179" b="10030"/>
          <a:stretch/>
        </p:blipFill>
        <p:spPr>
          <a:xfrm>
            <a:off x="4822210" y="3294308"/>
            <a:ext cx="7369790" cy="3559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727" r="16380" b="9831"/>
          <a:stretch/>
        </p:blipFill>
        <p:spPr>
          <a:xfrm>
            <a:off x="4248822" y="722763"/>
            <a:ext cx="3639588" cy="24082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329" r="16492" b="9632"/>
          <a:stretch/>
        </p:blipFill>
        <p:spPr>
          <a:xfrm>
            <a:off x="8001950" y="701472"/>
            <a:ext cx="3637171" cy="24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5" y="812040"/>
            <a:ext cx="4835045" cy="3223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93" y="4317103"/>
            <a:ext cx="4844856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Luxury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Villa</a:t>
            </a: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 four-bedroom villas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Square: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350 - 665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sqm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Sizeable surrounding yard with hanging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garders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Outdoor bar and elevated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Grand living room, kitchen and dining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Private study, entertainment room and kids’ playground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Unique art collection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329" y="4314552"/>
            <a:ext cx="3585958" cy="2390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150" y="4315773"/>
            <a:ext cx="3590322" cy="2393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195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65" y="843542"/>
            <a:ext cx="4787792" cy="31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58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CB1574-E0F4-4172-BB79-F4E32F26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834" y="143320"/>
            <a:ext cx="3977126" cy="27384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59" y="143320"/>
            <a:ext cx="4474924" cy="27522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522538" y="2966720"/>
            <a:ext cx="5379084" cy="2405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EB165-BBE4-4B1E-B1C4-2B71CD6F20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8559" y="2966720"/>
            <a:ext cx="2254354" cy="3821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4A68A0-EE98-46FC-AA85-0F1D10528C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086" y="2966720"/>
            <a:ext cx="3700007" cy="2405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45C21-CE0F-40EF-84D6-FE805D0F12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311" y="143319"/>
            <a:ext cx="3252721" cy="275228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138559" y="2446413"/>
            <a:ext cx="1360638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Charm Villa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4DD565-ED34-4BF4-9BD8-E1CE6A1324AB}"/>
              </a:ext>
            </a:extLst>
          </p:cNvPr>
          <p:cNvSpPr txBox="1"/>
          <p:nvPr/>
        </p:nvSpPr>
        <p:spPr>
          <a:xfrm>
            <a:off x="138558" y="6158948"/>
            <a:ext cx="1720721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Hoang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Oanh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Villa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C94F32-E805-450F-A13D-CA84C6AA568E}"/>
              </a:ext>
            </a:extLst>
          </p:cNvPr>
          <p:cNvSpPr txBox="1"/>
          <p:nvPr/>
        </p:nvSpPr>
        <p:spPr>
          <a:xfrm>
            <a:off x="8805306" y="2397195"/>
            <a:ext cx="1360638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Anh Vu Villa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74F169-5BD4-4C2F-B0E7-9B85898433FD}"/>
              </a:ext>
            </a:extLst>
          </p:cNvPr>
          <p:cNvSpPr txBox="1"/>
          <p:nvPr/>
        </p:nvSpPr>
        <p:spPr>
          <a:xfrm>
            <a:off x="2522538" y="4864637"/>
            <a:ext cx="1439862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 Quyen Villa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9ED4F1-A6A4-4C44-879E-A5406688C5CF}"/>
              </a:ext>
            </a:extLst>
          </p:cNvPr>
          <p:cNvSpPr txBox="1"/>
          <p:nvPr/>
        </p:nvSpPr>
        <p:spPr>
          <a:xfrm>
            <a:off x="8031246" y="4864636"/>
            <a:ext cx="1691873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Bach Thanh Villa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A3CAE3-B936-4CAC-BBD9-15A8C7C4AA14}"/>
              </a:ext>
            </a:extLst>
          </p:cNvPr>
          <p:cNvSpPr txBox="1"/>
          <p:nvPr/>
        </p:nvSpPr>
        <p:spPr>
          <a:xfrm>
            <a:off x="4719833" y="2397196"/>
            <a:ext cx="2193389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Luxury Skylake Villa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sp>
        <p:nvSpPr>
          <p:cNvPr id="17" name="TextBox 29">
            <a:extLst>
              <a:ext uri="{FF2B5EF4-FFF2-40B4-BE49-F238E27FC236}">
                <a16:creationId xmlns:a16="http://schemas.microsoft.com/office/drawing/2014/main" id="{E9310891-9E5C-4A23-B95B-618E99BA636E}"/>
              </a:ext>
            </a:extLst>
          </p:cNvPr>
          <p:cNvSpPr txBox="1"/>
          <p:nvPr/>
        </p:nvSpPr>
        <p:spPr>
          <a:xfrm>
            <a:off x="2642381" y="5372248"/>
            <a:ext cx="3453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Flamingo Villa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/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Villas from 2 to  bedrooms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Private swimming pool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Spacious garden 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4E2DA103-BB0F-44AF-9211-985730B7CA50}"/>
              </a:ext>
            </a:extLst>
          </p:cNvPr>
          <p:cNvSpPr txBox="1"/>
          <p:nvPr/>
        </p:nvSpPr>
        <p:spPr>
          <a:xfrm>
            <a:off x="6426048" y="5834220"/>
            <a:ext cx="467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Living room, kitchenette, dining room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Private bar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Bathtub and sauna </a:t>
            </a:r>
          </a:p>
        </p:txBody>
      </p:sp>
    </p:spTree>
    <p:extLst>
      <p:ext uri="{BB962C8B-B14F-4D97-AF65-F5344CB8AC3E}">
        <p14:creationId xmlns:p14="http://schemas.microsoft.com/office/powerpoint/2010/main" val="386608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98" r="5644"/>
          <a:stretch/>
        </p:blipFill>
        <p:spPr>
          <a:xfrm>
            <a:off x="-1" y="-1"/>
            <a:ext cx="12187452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245" y="258098"/>
            <a:ext cx="10836403" cy="108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WYNDHAM GRAND FLAMINGO DAI LAI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Featuring a brand-new concept of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sky villa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with each unit having its own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“hanging garden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” and a panoramic view over the Dai Lai Lake and mountains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8" y="34529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3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2453640" y="717996"/>
            <a:ext cx="728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14350" indent="-514350">
              <a:buFont typeface="+mj-lt"/>
              <a:buAutoNum type="arabicPeriod"/>
              <a:defRPr sz="3200">
                <a:solidFill>
                  <a:srgbClr val="F37A21"/>
                </a:solidFill>
                <a:cs typeface="Times New Roman" panose="02020603050405020304" pitchFamily="18" charset="0"/>
              </a:defRPr>
            </a:lvl1pPr>
          </a:lstStyle>
          <a:p>
            <a:pPr marL="0" indent="0" algn="ctr">
              <a:buNone/>
            </a:pPr>
            <a:r>
              <a:rPr lang="en-US" sz="5400" dirty="0"/>
              <a:t>Table of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67C5A-5D7B-4E5D-9520-030B73DBFE08}"/>
              </a:ext>
            </a:extLst>
          </p:cNvPr>
          <p:cNvSpPr txBox="1"/>
          <p:nvPr/>
        </p:nvSpPr>
        <p:spPr>
          <a:xfrm>
            <a:off x="4541135" y="1981521"/>
            <a:ext cx="49322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Accommodation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Cuisine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Meetings &amp;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Wellness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Entertainment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Sports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cs typeface="Times New Roman" panose="02020603050405020304" pitchFamily="18" charset="0"/>
              </a:rPr>
              <a:t>Attractions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525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1454408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27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486" y="831871"/>
            <a:ext cx="7457172" cy="4977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172" y="1136547"/>
            <a:ext cx="42509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Wyndham Grand Dai Lai Resort 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181 Sky Villas totaling 250 room keys, ranging from 1- to 3-bedroom 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From level 2 to 9 of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Wyndham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Grand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Dai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Lai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Resort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Open space designed to take full advantage of natural lighting &amp;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Indoor art-space showcasing authentic signed artworks from esteemed artists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6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58" y="84300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148" y="617015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073678"/>
              </p:ext>
            </p:extLst>
          </p:nvPr>
        </p:nvGraphicFramePr>
        <p:xfrm>
          <a:off x="6136053" y="1215706"/>
          <a:ext cx="5285926" cy="4351332"/>
        </p:xfrm>
        <a:graphic>
          <a:graphicData uri="http://schemas.openxmlformats.org/drawingml/2006/table">
            <a:tbl>
              <a:tblPr firstRow="1" firstCol="1" bandRow="1"/>
              <a:tblGrid>
                <a:gridCol w="2966821">
                  <a:extLst>
                    <a:ext uri="{9D8B030D-6E8A-4147-A177-3AD203B41FA5}">
                      <a16:colId xmlns:a16="http://schemas.microsoft.com/office/drawing/2014/main" val="2372690610"/>
                    </a:ext>
                  </a:extLst>
                </a:gridCol>
                <a:gridCol w="1406493">
                  <a:extLst>
                    <a:ext uri="{9D8B030D-6E8A-4147-A177-3AD203B41FA5}">
                      <a16:colId xmlns:a16="http://schemas.microsoft.com/office/drawing/2014/main" val="3127944212"/>
                    </a:ext>
                  </a:extLst>
                </a:gridCol>
                <a:gridCol w="912612">
                  <a:extLst>
                    <a:ext uri="{9D8B030D-6E8A-4147-A177-3AD203B41FA5}">
                      <a16:colId xmlns:a16="http://schemas.microsoft.com/office/drawing/2014/main" val="2166521266"/>
                    </a:ext>
                  </a:extLst>
                </a:gridCol>
              </a:tblGrid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Category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Area (sqm)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76618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01 Deluxe Sky Residence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60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34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8584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01</a:t>
                      </a:r>
                      <a:r>
                        <a:rPr lang="sv-SE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Premier Sky Residence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66 - 82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54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899224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01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Executive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Sky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Residence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75 - 98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36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746865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02 Deluxe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Sky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Residence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91 - 103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13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72565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02 Premier Sky Residence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103 -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143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22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290802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02 Executive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Sky Residence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98 - 144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97700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03 Premier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Sky Residence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134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83668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03 Executive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Sky Residence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186 - 248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417156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President Sky Suite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354 - 395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739271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Royal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Sky Suite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432 - 597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720637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Imperial 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Sky Suite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8241" marR="8241" marT="82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1441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053" y="85647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1" t="10528" r="16492" b="9433"/>
          <a:stretch/>
        </p:blipFill>
        <p:spPr>
          <a:xfrm>
            <a:off x="-1" y="-1"/>
            <a:ext cx="5937491" cy="3971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528" r="16157" b="9632"/>
          <a:stretch/>
        </p:blipFill>
        <p:spPr>
          <a:xfrm>
            <a:off x="1582544" y="3971498"/>
            <a:ext cx="4354946" cy="28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0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49843"/>
            <a:ext cx="72847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D9693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CUISINE</a:t>
            </a:r>
          </a:p>
          <a:p>
            <a:r>
              <a:rPr lang="en-US" sz="2000" dirty="0">
                <a:solidFill>
                  <a:srgbClr val="D96932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 complex of 6 restaurants &amp; 6 bars with a capacity of 50 to 600 guests </a:t>
            </a:r>
          </a:p>
          <a:p>
            <a:endParaRPr lang="en-GB" sz="5400" dirty="0">
              <a:solidFill>
                <a:srgbClr val="D96932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6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5" b="7342"/>
          <a:stretch/>
        </p:blipFill>
        <p:spPr>
          <a:xfrm>
            <a:off x="211487" y="114373"/>
            <a:ext cx="5192730" cy="35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7" y="3635378"/>
            <a:ext cx="5192730" cy="3117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16812" y="832688"/>
            <a:ext cx="4987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Bamboo Wings Restaurant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vi-VN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140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412" y="62836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flamingoresorts.vn/sites/default/files/2019-10/flamingo_dai_lai_home_bamboowings_600x43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411" y="2933411"/>
            <a:ext cx="5322627" cy="38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25BD6173-D765-4696-8315-D251CA8FE207}"/>
              </a:ext>
            </a:extLst>
          </p:cNvPr>
          <p:cNvSpPr txBox="1"/>
          <p:nvPr/>
        </p:nvSpPr>
        <p:spPr>
          <a:xfrm>
            <a:off x="5616812" y="1571352"/>
            <a:ext cx="5944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pride of Vietnamese architecture with multiple international awards - Bamboo Wings Restaurant offers distinctive Asian cuisine in a harmonious setting of wind, water, greenery and art hills.</a:t>
            </a:r>
          </a:p>
        </p:txBody>
      </p:sp>
    </p:spTree>
    <p:extLst>
      <p:ext uri="{BB962C8B-B14F-4D97-AF65-F5344CB8AC3E}">
        <p14:creationId xmlns:p14="http://schemas.microsoft.com/office/powerpoint/2010/main" val="67846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570" y="1015995"/>
            <a:ext cx="4277119" cy="2161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Forest Restaurant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: 200 guests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With a panoramic view 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ver Bach Thanh lake, Forest Restaurant offers a culinary experience infused with and inspired by fresh, luscious nature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9CE74-23B2-3644-BEE2-AC8A5043D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935" y="982112"/>
            <a:ext cx="3349354" cy="2364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569" y="4350613"/>
            <a:ext cx="4090315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The Beach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Capacity: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600 guests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570" y="5247185"/>
            <a:ext cx="4277119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Located at the edge of the forest with vast stretches of grassland, this waterfront restaurant offers diners an invigorating open space with fresh air and hearty cuisine.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19"/>
          <a:stretch/>
        </p:blipFill>
        <p:spPr>
          <a:xfrm>
            <a:off x="5017689" y="3386968"/>
            <a:ext cx="6904600" cy="3456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74" y="82724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69" y="405739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7" t="10328" r="16493" b="9832"/>
          <a:stretch/>
        </p:blipFill>
        <p:spPr>
          <a:xfrm>
            <a:off x="5005297" y="982111"/>
            <a:ext cx="3530781" cy="23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6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746" y="1391240"/>
            <a:ext cx="551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crystal-clear gem among lush foliage, Poem Restaurant is flooded with natural light, creating a nature-infused culinary experience with buffet and À la carte menu.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4" y="2714625"/>
            <a:ext cx="5275902" cy="41139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8746" y="534402"/>
            <a:ext cx="4017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Poem Restaurant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320 guests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7618" y="2166425"/>
            <a:ext cx="4051496" cy="149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43118" y="1391240"/>
            <a:ext cx="564044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Nestled inside a lush forest, the hilltop Charm Palace is a secluded venue reserved for event bookings and your every special occasion.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4983" y="2714625"/>
            <a:ext cx="5257105" cy="411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4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54" y="126178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86743" y="505970"/>
            <a:ext cx="4017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Charm Palace Restaurant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180 guests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983" y="126178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31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5653" y="609920"/>
            <a:ext cx="11801755" cy="6248080"/>
            <a:chOff x="195806" y="555521"/>
            <a:chExt cx="11801755" cy="62480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806" y="979177"/>
              <a:ext cx="4522851" cy="30118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8882" y="3449563"/>
              <a:ext cx="5022289" cy="335403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88223" y="555521"/>
              <a:ext cx="7009338" cy="278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800"/>
                </a:spcAft>
                <a:tabLst>
                  <a:tab pos="3743325" algn="l"/>
                </a:tabLst>
              </a:pPr>
              <a:r>
                <a:rPr lang="vi-VN" sz="2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Sky Bar &amp; Restaurant</a:t>
              </a:r>
              <a:endPara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  <a:p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Capacity</a:t>
              </a:r>
              <a:r>
                <a:rPr lang="vi-V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: 200 khách</a:t>
              </a:r>
              <a:endPara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endParaRPr>
            </a:p>
            <a:p>
              <a:pPr lvl="0"/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Location</a:t>
              </a:r>
              <a:r>
                <a:rPr lang="vi-V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: 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Level</a:t>
              </a:r>
              <a:r>
                <a:rPr lang="vi-V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 1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0 &amp; 11, Wyndham Grand Flamingo Dai Lai Resort</a:t>
              </a:r>
            </a:p>
            <a:p>
              <a:pPr lvl="0"/>
              <a:endParaRPr lang="vi-VN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endParaRP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SimSun" panose="02010600030101010101" pitchFamily="2" charset="-122"/>
                  <a:cs typeface="Calibri Light" panose="020F0302020204030204" pitchFamily="34" charset="0"/>
                </a:rPr>
                <a:t>A romantic stroke on the canvas of the sky – Sky Bar &amp; Restaurant features an indoor dining area with infinity glass walls and an outdoor garden sky bar. With open space, natural lighting and a breathtaking panoramic view, this is the place to be for a culinary experience of cloud-nine relaxation. </a:t>
              </a:r>
              <a:endPara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4" y="82609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45"/>
          <a:stretch/>
        </p:blipFill>
        <p:spPr>
          <a:xfrm>
            <a:off x="9989844" y="3503962"/>
            <a:ext cx="2147564" cy="335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58" y="4045452"/>
            <a:ext cx="4223441" cy="28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72820" y="1833430"/>
            <a:ext cx="3988592" cy="3765636"/>
            <a:chOff x="1155411" y="3025365"/>
            <a:chExt cx="3122403" cy="3765636"/>
          </a:xfrm>
        </p:grpSpPr>
        <p:sp>
          <p:nvSpPr>
            <p:cNvPr id="15" name="Rectangle 14"/>
            <p:cNvSpPr/>
            <p:nvPr/>
          </p:nvSpPr>
          <p:spPr>
            <a:xfrm>
              <a:off x="1155411" y="3025365"/>
              <a:ext cx="2552743" cy="487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3743325" algn="l"/>
                </a:tabLst>
              </a:pPr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SimSun" panose="02010600030101010101" pitchFamily="2" charset="-122"/>
                  <a:cs typeface="Times New Roman" panose="02020603050405020304" pitchFamily="18" charset="0"/>
                </a:rPr>
                <a:t>Palm Pool Bar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55411" y="3385306"/>
              <a:ext cx="3122403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Capcity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: 150 guests</a:t>
              </a:r>
            </a:p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Location</a:t>
              </a:r>
              <a:r>
                <a:rPr lang="vi-V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: 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Palm Pool &amp; Lobby</a:t>
              </a:r>
            </a:p>
            <a:p>
              <a:pPr>
                <a:lnSpc>
                  <a:spcPct val="150000"/>
                </a:lnSpc>
              </a:pP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Wyndham Grand Flamingo Dai Lai Resort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55411" y="4664137"/>
              <a:ext cx="2903551" cy="2126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The perfect combination of indoor &amp; outdoor space, this enchanting tropical is where you can enjoy freshly made drinks for a signature resort paradise experience.</a:t>
              </a:r>
              <a:endPara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14C9C42-6DC1-B549-B7B3-84F4F763DF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38" y="884057"/>
            <a:ext cx="7061710" cy="5296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120118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827" y="626678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79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 bwMode="auto">
          <a:xfrm>
            <a:off x="464023" y="508658"/>
            <a:ext cx="3862601" cy="3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Piano Bar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024" y="998409"/>
            <a:ext cx="4747407" cy="2450030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100 guests</a:t>
            </a:r>
          </a:p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Level 1 - Wyndham Grand Flamingo Dai Lai Resort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 luxurious yet cozy lobby bar where you can stop by any time of day.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5"/>
          <a:stretch/>
        </p:blipFill>
        <p:spPr>
          <a:xfrm>
            <a:off x="5785601" y="555098"/>
            <a:ext cx="6406397" cy="2779631"/>
          </a:xfrm>
          <a:ln w="38100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64023" y="3876946"/>
            <a:ext cx="4981433" cy="2492990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Sức</a:t>
            </a:r>
            <a:r>
              <a:rPr lang="en-US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chứa</a:t>
            </a:r>
            <a:r>
              <a:rPr lang="en-US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: 100 khách</a:t>
            </a:r>
          </a:p>
          <a:p>
            <a:pPr algn="just">
              <a:lnSpc>
                <a:spcPct val="150000"/>
              </a:lnSpc>
            </a:pPr>
            <a:r>
              <a:rPr lang="vi-VN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Vị trí: </a:t>
            </a:r>
            <a:r>
              <a:rPr lang="en-US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Khu</a:t>
            </a:r>
            <a:r>
              <a:rPr lang="en-US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Forest</a:t>
            </a:r>
          </a:p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Wyndham Grand Flamingo Dai Lai Resort</a:t>
            </a:r>
            <a:endParaRPr lang="vi-VN" i="1" dirty="0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Với tầm nhìn hồ Bách Thanh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và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bể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bơi Forest </a:t>
            </a: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khoáng đạt,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Forest Bar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thích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hợp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với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những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bữa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tiệc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bên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hồ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nhẹ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nhàng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và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ấm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cúng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của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gia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đình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và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hội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 nhóm. 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464024" y="3334729"/>
            <a:ext cx="3862601" cy="3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Forest Bar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981" y="-17122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4" y="338741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4" y="313623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881" y="3523562"/>
            <a:ext cx="4720907" cy="31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3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7771" y="1356660"/>
            <a:ext cx="5070515" cy="551699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Poem Bar</a:t>
            </a:r>
            <a:b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200 guests</a:t>
            </a:r>
            <a:b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en-US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Poem complex</a:t>
            </a:r>
            <a:br>
              <a:rPr lang="en-US" sz="18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</a:b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771" y="2067426"/>
            <a:ext cx="5370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With its signature winged bamboo architecture resembling a bird taking flight, the Poem pool bar offers a tranquil, laid-back atmosphere for when you would like to sit back, relax and enjoy a glass of cocktail.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D6D8F-73FF-0345-923F-5C8D2B422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58" y="3267755"/>
            <a:ext cx="5132391" cy="3414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523627" y="989875"/>
            <a:ext cx="3862601" cy="3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Container Bar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3627" y="1348153"/>
            <a:ext cx="5549031" cy="1661993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algn="just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70 khách</a:t>
            </a:r>
          </a:p>
          <a:p>
            <a:pPr algn="just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</a:t>
            </a:r>
            <a:r>
              <a:rPr lang="vi-VN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Flamingo Contemporary Art Museum</a:t>
            </a:r>
          </a:p>
          <a:p>
            <a:pPr algn="just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Inspired by the old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colourful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container in the middle of the pine forest, Container Bar offers visitors a unique space to enjoy drinks and relish art.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58" y="82609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627" y="82343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25" t="15506" r="19515" b="11822"/>
          <a:stretch/>
        </p:blipFill>
        <p:spPr>
          <a:xfrm>
            <a:off x="6537559" y="3267755"/>
            <a:ext cx="5061111" cy="34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9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920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GB" sz="30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3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25" y="989875"/>
            <a:ext cx="5083281" cy="339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525" y="4398991"/>
            <a:ext cx="533067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Beach Bar </a:t>
            </a:r>
          </a:p>
          <a:p>
            <a:pPr algn="just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/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Capacity : 40 guests</a:t>
            </a:r>
          </a:p>
          <a:p>
            <a:pPr algn="just"/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 : The Beach area</a:t>
            </a:r>
          </a:p>
          <a:p>
            <a:pPr algn="just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Situated by the shore, The Beach bar offers the most romantic panoramic view with fresh open-space architecture and elegant furniture, creating a cozy atmosphere for an enjoyable getaway.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8"/>
          <a:stretch/>
        </p:blipFill>
        <p:spPr>
          <a:xfrm>
            <a:off x="6543826" y="989875"/>
            <a:ext cx="4835281" cy="3367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3826" y="4371695"/>
            <a:ext cx="533067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Bamboo Wings Wine Cellar</a:t>
            </a:r>
          </a:p>
          <a:p>
            <a:pPr algn="just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just"/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Capacity: 20 guests</a:t>
            </a:r>
          </a:p>
          <a:p>
            <a:pPr algn="just"/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Location: Bamboo Wings restaurant</a:t>
            </a:r>
          </a:p>
          <a:p>
            <a:pPr algn="just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Nestled in the heart of green grassy hill, the Bamboo Wings wine cellar – bar is the pinnacle of luxury with opulent interior design, secluded space and a treasured collection of fine wine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25" y="83936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826" y="85989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86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920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MEETINGS &amp; EVENTS</a:t>
            </a:r>
            <a:endParaRPr lang="en-GB" sz="5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2103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F5E6B4-71F1-4AA7-8E4D-9BE885E63DE5}"/>
              </a:ext>
            </a:extLst>
          </p:cNvPr>
          <p:cNvSpPr txBox="1"/>
          <p:nvPr/>
        </p:nvSpPr>
        <p:spPr>
          <a:xfrm>
            <a:off x="139230" y="914781"/>
            <a:ext cx="536749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Meetings, Conferences and Events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Only a 45-minute drive from Hanoi, with a harmonious blend of nature and architecture, Flamingo Dai Lai Resort is the perfect choice for conferences, meetings, and ceremonies.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•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Classic room – capacity: 30 guests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•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Charm Palace restaurant – capacity: 200 guests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Opera Hall – capacity: 250 guests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•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The Symphony Hall – capacity: 600 guests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Spacious outdoor venues for team-buildings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7A21D-3924-4A41-9074-3B9D69668CD6}"/>
              </a:ext>
            </a:extLst>
          </p:cNvPr>
          <p:cNvSpPr txBox="1"/>
          <p:nvPr/>
        </p:nvSpPr>
        <p:spPr>
          <a:xfrm>
            <a:off x="8129930" y="190975"/>
            <a:ext cx="4053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err="1">
                <a:solidFill>
                  <a:schemeClr val="bg1"/>
                </a:solidFill>
              </a:rPr>
              <a:t>Dịch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err="1">
                <a:solidFill>
                  <a:schemeClr val="bg1"/>
                </a:solidFill>
              </a:rPr>
              <a:t>vụ</a:t>
            </a:r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>
          <a:xfrm>
            <a:off x="5638800" y="-30480"/>
            <a:ext cx="6578600" cy="6888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6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74" y="71222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6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3318" y="925764"/>
            <a:ext cx="4491654" cy="23624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291" y="1897040"/>
            <a:ext cx="7583709" cy="4928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8" y="3764406"/>
            <a:ext cx="4570293" cy="3046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647" y="1212370"/>
            <a:ext cx="431254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Symphony Hall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648" y="1710909"/>
            <a:ext cx="3964507" cy="2215991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600 guests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Directly accessible from  Wyndham Grand Flamingo Dai Lai Resort reception hall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The perfect venue for special occasions, parties, gala dinners, seminars, meetings and conventions.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0" y="99883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6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3318" y="925764"/>
            <a:ext cx="4491654" cy="23624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647" y="1212370"/>
            <a:ext cx="431254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 Hall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648" y="1710909"/>
            <a:ext cx="3964507" cy="1384995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300 guests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With its distinctive bamboo roof architecture, the Opera Hall adds a quintessential touch of Vietnam to every meeting and conference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0" y="99883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47" y="3975681"/>
            <a:ext cx="4260673" cy="2843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190" y="1806272"/>
            <a:ext cx="7519420" cy="50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76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3318" y="925764"/>
            <a:ext cx="4491654" cy="23624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647" y="1389794"/>
            <a:ext cx="431254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910" y="1888333"/>
            <a:ext cx="3693245" cy="1384995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280 guests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With a professional atmosphere and contemporary design, Opera House is perfectly suited for a variety of events, meetings and conventions.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0" y="99883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03" t="15705" r="19516" b="11623"/>
          <a:stretch/>
        </p:blipFill>
        <p:spPr>
          <a:xfrm>
            <a:off x="4971273" y="1977127"/>
            <a:ext cx="7101385" cy="4758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5" t="16103" r="19627" b="12021"/>
          <a:stretch/>
        </p:blipFill>
        <p:spPr>
          <a:xfrm>
            <a:off x="179472" y="3752521"/>
            <a:ext cx="4502892" cy="298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4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407" y="1150805"/>
            <a:ext cx="4390315" cy="2161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Charm Palace Restaurant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Calibri Light" panose="020F0302020204030204" pitchFamily="34" charset="0"/>
              </a:rPr>
              <a:t>Capacity: 180 guests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Nestled inside a lush forest, the hilltop Charm Palace is a secluded venue reserved for event bookings and your every special occasion.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88" y="0"/>
            <a:ext cx="7144512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137" y="4147916"/>
            <a:ext cx="2379078" cy="249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076" y="4186016"/>
            <a:ext cx="3601724" cy="2403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6015"/>
            <a:ext cx="3601725" cy="2403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0" y="99883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223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407" y="1150805"/>
            <a:ext cx="4390315" cy="2560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Biz Space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Capacity: 20 guests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Wyndham Grand Flamingo Dai Lai Resort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Bright and airy with vibrant design, Biz Space is sure to enhance the energy and creative flow of your meetings and events.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137" y="4147916"/>
            <a:ext cx="2379078" cy="249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10" y="99883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02" t="16104" r="19738" b="12220"/>
          <a:stretch/>
        </p:blipFill>
        <p:spPr>
          <a:xfrm>
            <a:off x="5146969" y="1055767"/>
            <a:ext cx="7045031" cy="468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02" t="16302" r="19515" b="12818"/>
          <a:stretch/>
        </p:blipFill>
        <p:spPr>
          <a:xfrm>
            <a:off x="348917" y="3724266"/>
            <a:ext cx="4701136" cy="3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57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3"/>
          <a:stretch/>
        </p:blipFill>
        <p:spPr>
          <a:xfrm>
            <a:off x="536527" y="2685939"/>
            <a:ext cx="8872380" cy="4046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27" y="71843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6527" y="826099"/>
            <a:ext cx="111574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Outdoor event venue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1900 guests</a:t>
            </a: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Dai Lai lakeside</a:t>
            </a: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4332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Spanning across a vast grass-covered lakeside area surrounded by pinewoods, this sizeable outdoor venue is the ideal choice for events and teambuilding programs near Hanoi. </a:t>
            </a:r>
          </a:p>
        </p:txBody>
      </p:sp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148" y="6744125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50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515" y="1677400"/>
            <a:ext cx="3209322" cy="2045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319" y="111477"/>
            <a:ext cx="2622695" cy="3611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515" y="111477"/>
            <a:ext cx="3209322" cy="1434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1337" y="1051267"/>
            <a:ext cx="517910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Wedding venues &amp; services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Wedding destination with best value for money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Blessed with a distinctly romantic setting where mountains meet waters, Flamingo Dai Lai Resort is the destination for your love to bloom.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25 wedding venues: villa gardens, coast side, pine forest, etc.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Exquisite wedding cuisines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Impressive sound &amp; stage design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Fresh floral décor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Newlyweds &amp; honeymoon suites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Wedding photography 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27" y="71843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78" t="30965" r="19738" b="12220"/>
          <a:stretch/>
        </p:blipFill>
        <p:spPr>
          <a:xfrm>
            <a:off x="6163492" y="3753132"/>
            <a:ext cx="5895518" cy="30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5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AE6B34-F6FB-42C8-AED1-905EE477A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21"/>
            <a:ext cx="12192000" cy="4845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8FFBED-08F4-4186-BE9F-DEDC77967093}"/>
              </a:ext>
            </a:extLst>
          </p:cNvPr>
          <p:cNvSpPr txBox="1"/>
          <p:nvPr/>
        </p:nvSpPr>
        <p:spPr>
          <a:xfrm>
            <a:off x="0" y="4693920"/>
            <a:ext cx="12192000" cy="153888"/>
          </a:xfrm>
          <a:prstGeom prst="rect">
            <a:avLst/>
          </a:prstGeom>
          <a:solidFill>
            <a:srgbClr val="D96932"/>
          </a:solidFill>
        </p:spPr>
        <p:txBody>
          <a:bodyPr wrap="square" rtlCol="0">
            <a:spAutoFit/>
          </a:bodyPr>
          <a:lstStyle/>
          <a:p>
            <a:endParaRPr lang="en-GB" sz="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7FAB8-DBE9-4DE6-9A73-290BA55999A9}"/>
              </a:ext>
            </a:extLst>
          </p:cNvPr>
          <p:cNvSpPr txBox="1"/>
          <p:nvPr/>
        </p:nvSpPr>
        <p:spPr>
          <a:xfrm>
            <a:off x="833654" y="5209941"/>
            <a:ext cx="10524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Flamingo Dai Lai Resort is located in an area surrounded by spectacular mountains and delta in Ngoc Thanh,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Phuc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Yen, Vinh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Phuc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Province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Situated in the North of the romantic Dai Lai Lake with a total area of more than 1.23 million sqm, the resort includes Peninsulas, islands, forest, lake and 3km long lakeshore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vi-VN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2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1082040" y="2777978"/>
            <a:ext cx="728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SEVA SPA &amp; BEAUTY DESTINATION</a:t>
            </a:r>
            <a:endParaRPr lang="en-GB" sz="5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1737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3017E-7BBD-2C4B-A320-E0BA32267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37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12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091" y="0"/>
            <a:ext cx="7735910" cy="6858000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085"/>
            <a:ext cx="4090736" cy="3775281"/>
          </a:xfrm>
        </p:spPr>
      </p:pic>
      <p:sp>
        <p:nvSpPr>
          <p:cNvPr id="10" name="TextBox 9"/>
          <p:cNvSpPr txBox="1"/>
          <p:nvPr/>
        </p:nvSpPr>
        <p:spPr>
          <a:xfrm>
            <a:off x="2770190" y="2433413"/>
            <a:ext cx="4500895" cy="3323987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Vietnam’s largest beauty &amp; wellness Spa with 5 functional areas and nearly 50 distinctive treatment rooms spanning a total area of more than 5000 sqm. Boasting state-of-the-art technology and equipment, SEVA Spa &amp; Beauty Destination provides exceptional care and treatment with the consultation of leading experts from Dubai and France.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817128" y="1627967"/>
            <a:ext cx="457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defTabSz="4572000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Bebas Neue" charset="0"/>
              </a:rPr>
              <a:t>SEVA Spa &amp; Beauty Destination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128" y="134322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98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1DB087-51FF-AB42-9734-808092C8E5DC}"/>
              </a:ext>
            </a:extLst>
          </p:cNvPr>
          <p:cNvSpPr/>
          <p:nvPr/>
        </p:nvSpPr>
        <p:spPr>
          <a:xfrm>
            <a:off x="6240379" y="906860"/>
            <a:ext cx="5550233" cy="54556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5401673" y="1337315"/>
            <a:ext cx="33243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SEVA Spa</a:t>
            </a:r>
          </a:p>
          <a:p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400475" y="1747027"/>
            <a:ext cx="5791525" cy="500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Journey with us through 3 main areas of SEVA Spa for a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wellrounded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rejuvenating experience: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Jacuzzi zone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with sauna &amp; steam, hot/warm/cold jacuzzi, tropical rain and Japanese seated showers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Korean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Jjimjilbang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with a signature Relaxation Lounge, special foot soaks and an array of nature-infused saunas</a:t>
            </a:r>
          </a:p>
          <a:p>
            <a:pPr marL="285750" indent="-285750">
              <a:lnSpc>
                <a:spcPct val="150000"/>
              </a:lnSpc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Massage &amp; treatment area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with Vichy showers, foot massage, single/group/VIP massage suites, offering de-stress &amp; relaxation massage therapies with 100% natural ingredients and essential oils.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2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475" y="951275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2" t="10727" r="16156" b="10030"/>
          <a:stretch/>
        </p:blipFill>
        <p:spPr>
          <a:xfrm>
            <a:off x="246698" y="4417043"/>
            <a:ext cx="2952460" cy="194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8" t="10926" r="17724" b="9632"/>
          <a:stretch/>
        </p:blipFill>
        <p:spPr>
          <a:xfrm>
            <a:off x="3237703" y="4417043"/>
            <a:ext cx="2832391" cy="1962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5" t="10329" r="16269" b="9632"/>
          <a:stretch/>
        </p:blipFill>
        <p:spPr>
          <a:xfrm>
            <a:off x="246699" y="416948"/>
            <a:ext cx="5828490" cy="38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7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7831" y="1746376"/>
            <a:ext cx="7432099" cy="4486100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Quartz Sauna </a:t>
            </a:r>
            <a:r>
              <a:rPr lang="en-US" sz="1600" dirty="0">
                <a:latin typeface="+mj-lt"/>
              </a:rPr>
              <a:t>for deep detoxification, pain relief, and increased brain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Mud &amp; Herbs Sauna </a:t>
            </a:r>
            <a:r>
              <a:rPr lang="en-US" sz="1600" dirty="0">
                <a:latin typeface="+mj-lt"/>
              </a:rPr>
              <a:t>for skin rejuvenation and improved respiration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Ion &amp; Colors Sauna </a:t>
            </a:r>
            <a:r>
              <a:rPr lang="en-US" sz="1600" dirty="0">
                <a:latin typeface="+mj-lt"/>
              </a:rPr>
              <a:t>for overall balance and stabilized mind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Himalayan Crystal Salt Sauna </a:t>
            </a:r>
            <a:r>
              <a:rPr lang="en-US" sz="1600" dirty="0">
                <a:latin typeface="+mj-lt"/>
              </a:rPr>
              <a:t>for deep relaxation and osteoporosis prevention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Volcanic Rocks Sauna </a:t>
            </a:r>
            <a:r>
              <a:rPr lang="en-US" sz="1600" dirty="0">
                <a:latin typeface="+mj-lt"/>
              </a:rPr>
              <a:t>for improved circulation and energy replenishment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Snow Sauna </a:t>
            </a:r>
            <a:r>
              <a:rPr lang="en-US" sz="1600" dirty="0">
                <a:latin typeface="+mj-lt"/>
              </a:rPr>
              <a:t>for skin tightening and increased mental acuity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Oxy - </a:t>
            </a:r>
            <a:r>
              <a:rPr lang="en-US" sz="1600" b="1" dirty="0" err="1">
                <a:latin typeface="+mj-lt"/>
              </a:rPr>
              <a:t>Hinoky</a:t>
            </a:r>
            <a:r>
              <a:rPr lang="en-US" sz="1600" b="1" dirty="0">
                <a:latin typeface="+mj-lt"/>
              </a:rPr>
              <a:t> Sauna </a:t>
            </a:r>
            <a:r>
              <a:rPr lang="en-US" sz="1600" dirty="0">
                <a:latin typeface="+mj-lt"/>
              </a:rPr>
              <a:t>for mind refreshment and skin rejuvenation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Infrared Caves </a:t>
            </a:r>
            <a:r>
              <a:rPr lang="en-US" sz="1600" dirty="0">
                <a:latin typeface="+mj-lt"/>
              </a:rPr>
              <a:t>for weight loss, detoxification and cell regeneration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Heated Foot Soak </a:t>
            </a:r>
            <a:r>
              <a:rPr lang="en-US" sz="1600" dirty="0">
                <a:latin typeface="+mj-lt"/>
              </a:rPr>
              <a:t>for arthritis treatment and sleep improvement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Cold Foot Soak </a:t>
            </a:r>
            <a:r>
              <a:rPr lang="en-US" sz="1600" dirty="0">
                <a:latin typeface="+mj-lt"/>
              </a:rPr>
              <a:t>for improved physical strength and blood circulation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Relaxation Lounge </a:t>
            </a:r>
            <a:r>
              <a:rPr lang="en-US" sz="1600" dirty="0">
                <a:latin typeface="+mj-lt"/>
              </a:rPr>
              <a:t>with underfloor heating for increased circulation and energy amplification</a:t>
            </a:r>
            <a:endParaRPr lang="en-US" sz="16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697831" y="883592"/>
            <a:ext cx="87830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defTabSz="4572000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Bebas Neue" charset="0"/>
              </a:rPr>
              <a:t>JJIJMJILBANG</a:t>
            </a:r>
          </a:p>
          <a:p>
            <a:pPr defTabSz="4572000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Bebas Neue" charset="0"/>
              </a:rPr>
              <a:t>Koreans’ Secret to Long-lasting Health and Beauty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0ED3C-3C76-924E-A7BC-71C035289BC0}"/>
              </a:ext>
            </a:extLst>
          </p:cNvPr>
          <p:cNvSpPr/>
          <p:nvPr/>
        </p:nvSpPr>
        <p:spPr>
          <a:xfrm>
            <a:off x="419100" y="609600"/>
            <a:ext cx="8343900" cy="58293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092" y="904225"/>
            <a:ext cx="3898232" cy="2602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28C9A-E830-564F-BC47-D9D3046C6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092" y="3557089"/>
            <a:ext cx="3898232" cy="2482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8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31" y="56718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85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" r="30"/>
          <a:stretch>
            <a:fillRect/>
          </a:stretch>
        </p:blipFill>
        <p:spPr>
          <a:xfrm>
            <a:off x="0" y="-12745"/>
            <a:ext cx="12192000" cy="6858000"/>
          </a:xfrm>
        </p:spPr>
      </p:pic>
      <p:grpSp>
        <p:nvGrpSpPr>
          <p:cNvPr id="6" name="Group 5"/>
          <p:cNvGrpSpPr/>
          <p:nvPr/>
        </p:nvGrpSpPr>
        <p:grpSpPr>
          <a:xfrm>
            <a:off x="6855865" y="1037232"/>
            <a:ext cx="5070395" cy="3014191"/>
            <a:chOff x="163434" y="3678785"/>
            <a:chExt cx="3724225" cy="2399565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163434" y="3678785"/>
              <a:ext cx="3669632" cy="2399565"/>
            </a:xfrm>
            <a:prstGeom prst="round2DiagRect">
              <a:avLst/>
            </a:prstGeom>
            <a:solidFill>
              <a:srgbClr val="F37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0324" y="4681748"/>
              <a:ext cx="3155853" cy="139660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Beautification services ranging from hairstyling, manicure-pedicure to skin treatments with the latest technologies including LPG and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Neogen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Nitro-Plasma</a:t>
              </a:r>
            </a:p>
          </p:txBody>
        </p:sp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218027" y="3804124"/>
              <a:ext cx="3669632" cy="29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SEVA Beauty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7205611" y="1514576"/>
            <a:ext cx="429657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Level 1A - Wyndham Grand Flaming Dai Lai Resort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07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091" y="3403516"/>
            <a:ext cx="34951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addition to treatment areas, SEVA also includes a special light and airy Leisure Lounge with a tranquil and therapeutic atmosphere for when you would like a moment to sit back, relax and unwind during your time at SEVA.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341158" y="2085084"/>
            <a:ext cx="7486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defTabSz="4572000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Bebas Neue" charset="0"/>
              </a:rPr>
              <a:t>Leisure Lounge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092" y="2454416"/>
            <a:ext cx="415961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Location: Level</a:t>
            </a:r>
            <a:r>
              <a:rPr lang="vi-VN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1A - Wyndham Grand Flamingo Dai Lai Resort</a:t>
            </a:r>
            <a:endParaRPr lang="vi-VN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58" y="116958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2" t="10528" r="16156" b="9433"/>
          <a:stretch/>
        </p:blipFill>
        <p:spPr>
          <a:xfrm>
            <a:off x="4544668" y="1179804"/>
            <a:ext cx="7659932" cy="5098166"/>
          </a:xfrm>
          <a:prstGeom prst="rect">
            <a:avLst/>
          </a:prstGeom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6550358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02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06A9D68-37EB-F14B-9CAB-8935D1ABB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89"/>
          <a:stretch/>
        </p:blipFill>
        <p:spPr>
          <a:xfrm>
            <a:off x="553781" y="883695"/>
            <a:ext cx="7899597" cy="42699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8284" y="5738946"/>
            <a:ext cx="11137466" cy="372538"/>
          </a:xfrm>
          <a:prstGeom prst="rect">
            <a:avLst/>
          </a:prstGeom>
          <a:noFill/>
        </p:spPr>
        <p:txBody>
          <a:bodyPr wrap="square" lIns="0" tIns="0" rIns="0" bIns="0" numCol="1" spcCol="959784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An array of tropical oasis &amp; water wonderlands nestled under the shade of palm trees for moments of relaxation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578284" y="5312562"/>
            <a:ext cx="7799295" cy="36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Pools &amp; Sauna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64009" y="883695"/>
            <a:ext cx="11208685" cy="4269932"/>
            <a:chOff x="306480" y="2454442"/>
            <a:chExt cx="11208685" cy="42699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8430627" y="2454442"/>
              <a:ext cx="3084538" cy="20905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BE3C83-87D7-4AFD-B2E9-635FA35868CE}"/>
                </a:ext>
              </a:extLst>
            </p:cNvPr>
            <p:cNvSpPr txBox="1"/>
            <p:nvPr/>
          </p:nvSpPr>
          <p:spPr>
            <a:xfrm>
              <a:off x="306480" y="6199802"/>
              <a:ext cx="1655168" cy="3231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Bê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̉ </a:t>
              </a:r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bơi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Palm Pool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BE3C83-87D7-4AFD-B2E9-635FA35868CE}"/>
                </a:ext>
              </a:extLst>
            </p:cNvPr>
            <p:cNvSpPr txBox="1"/>
            <p:nvPr/>
          </p:nvSpPr>
          <p:spPr>
            <a:xfrm>
              <a:off x="10200065" y="4114791"/>
              <a:ext cx="1315100" cy="3231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Bê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̉ </a:t>
              </a:r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bơi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Forest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0627" y="4665780"/>
              <a:ext cx="3084538" cy="20585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BE3C83-87D7-4AFD-B2E9-635FA35868CE}"/>
                </a:ext>
              </a:extLst>
            </p:cNvPr>
            <p:cNvSpPr txBox="1"/>
            <p:nvPr/>
          </p:nvSpPr>
          <p:spPr>
            <a:xfrm>
              <a:off x="10200065" y="6220172"/>
              <a:ext cx="1315100" cy="3231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Bê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̉ </a:t>
              </a:r>
              <a:r>
                <a:rPr lang="en-US" sz="1500" b="1" dirty="0" err="1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bơi</a:t>
              </a:r>
              <a:r>
                <a:rPr lang="en-US" sz="1500" b="1" dirty="0">
                  <a:solidFill>
                    <a:schemeClr val="bg1">
                      <a:lumMod val="9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Poem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21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81" y="504169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239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542925" y="1227841"/>
            <a:ext cx="2622476" cy="368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Masterfully designed to create a spacious and airy work-out environment, the Fitness Centre comes equipped with the latest first-rate gym facilities and amenities for the best fitness experience.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542925" y="1199705"/>
            <a:ext cx="182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Fitness Centre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473" y="1071977"/>
            <a:ext cx="8508321" cy="3886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" y="1000125"/>
            <a:ext cx="2652299" cy="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0" t="10288" r="14253" b="9274"/>
          <a:stretch/>
        </p:blipFill>
        <p:spPr>
          <a:xfrm>
            <a:off x="3390289" y="4937210"/>
            <a:ext cx="3057100" cy="192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528" r="16828" b="9433"/>
          <a:stretch/>
        </p:blipFill>
        <p:spPr>
          <a:xfrm>
            <a:off x="6432680" y="4937210"/>
            <a:ext cx="2862073" cy="1920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3" t="10329" r="16381" b="9433"/>
          <a:stretch/>
        </p:blipFill>
        <p:spPr>
          <a:xfrm>
            <a:off x="9294753" y="4958178"/>
            <a:ext cx="2833234" cy="1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74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920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ENTERTAINMENT</a:t>
            </a:r>
            <a:endParaRPr lang="en-GB" sz="5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455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18" t="-185" r="37013" b="1454"/>
          <a:stretch/>
        </p:blipFill>
        <p:spPr>
          <a:xfrm>
            <a:off x="7552270" y="-12016"/>
            <a:ext cx="4639730" cy="68700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4923" y="1617527"/>
            <a:ext cx="7038077" cy="544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only 5-star Resort in Hanoi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Conveniently located close to the airport: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Only a 20-minute drive (20 km) from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Bai International Airport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Maximum support for transportation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Transportation arrangements with financial support for tours to nearby destinations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Complimentary roundtrip shuttle bus: Dai Lai – Hanoi – Dai Lai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Dedicated airport transportation services upon request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Ease of access with brand-new highways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Well-connected for a variety of itineraries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Flexibility to work with any schedule: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Special day-use packages to accommodate early departures and late arrivals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643" y="564489"/>
            <a:ext cx="712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96932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STRATEGIC DESTINATION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46" y="1151353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4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CBF91-6A55-2543-A9DB-CAC6F521C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69"/>
          <a:stretch/>
        </p:blipFill>
        <p:spPr>
          <a:xfrm>
            <a:off x="6890129" y="0"/>
            <a:ext cx="530187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8209" y="1001953"/>
            <a:ext cx="644273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Flamingo Play World Entertainment complex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5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91" y="58961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2" t="10727" r="16716" b="10030"/>
          <a:stretch/>
        </p:blipFill>
        <p:spPr>
          <a:xfrm>
            <a:off x="3182618" y="4394579"/>
            <a:ext cx="3707511" cy="2463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727" r="16604" b="9433"/>
          <a:stretch/>
        </p:blipFill>
        <p:spPr>
          <a:xfrm>
            <a:off x="3182618" y="1876936"/>
            <a:ext cx="3722741" cy="2483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209" y="2295356"/>
            <a:ext cx="2844409" cy="22672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VR Game Park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Legacy Game Centre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Cinema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Karaoke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Flamingo Kids Club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SimSun" panose="02010600030101010101" pitchFamily="2" charset="-122"/>
                <a:cs typeface="Calibri Light" panose="020F0302020204030204" pitchFamily="34" charset="0"/>
              </a:rPr>
              <a:t>Wonder Park</a:t>
            </a:r>
          </a:p>
        </p:txBody>
      </p:sp>
    </p:spTree>
    <p:extLst>
      <p:ext uri="{BB962C8B-B14F-4D97-AF65-F5344CB8AC3E}">
        <p14:creationId xmlns:p14="http://schemas.microsoft.com/office/powerpoint/2010/main" val="445927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8209" y="1412939"/>
            <a:ext cx="4493098" cy="14660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Phoenix Zone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i="0" dirty="0">
                <a:solidFill>
                  <a:srgbClr val="545454"/>
                </a:solidFill>
                <a:effectLst/>
                <a:latin typeface="GOTHAM-BOOK1_1"/>
              </a:rPr>
              <a:t>Phoenix Zone – a Real role-playing game for those who want to experience physical activities and spirit in a unique way!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SimSun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31" t="10926" r="16381" b="9632"/>
          <a:stretch/>
        </p:blipFill>
        <p:spPr>
          <a:xfrm>
            <a:off x="2211" y="3665318"/>
            <a:ext cx="4829096" cy="3200679"/>
          </a:xfrm>
          <a:prstGeom prst="rect">
            <a:avLst/>
          </a:prstGeom>
        </p:spPr>
      </p:pic>
      <p:pic>
        <p:nvPicPr>
          <p:cNvPr id="5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91" y="589612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07" y="1958869"/>
            <a:ext cx="7360693" cy="49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7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81" y="826099"/>
            <a:ext cx="4389975" cy="6043256"/>
            <a:chOff x="59588" y="1808925"/>
            <a:chExt cx="4389975" cy="6043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8" y="4929914"/>
              <a:ext cx="4377580" cy="29222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6" y="1808925"/>
              <a:ext cx="4386337" cy="308124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29" y="849333"/>
            <a:ext cx="4577674" cy="305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2936" y="847470"/>
            <a:ext cx="2503007" cy="3055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82127" y="4332103"/>
            <a:ext cx="697903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 Game Park</a:t>
            </a:r>
          </a:p>
          <a:p>
            <a:pPr algn="just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Location: Level B - Wyndham Grand Flamingo Dai Lai Resort</a:t>
            </a:r>
          </a:p>
          <a:p>
            <a:pPr algn="just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South-east Asia’s largest, leading-edge VR game park with over 1000 game titles for a truly immersive entertainment experience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3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2127" y="4074251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426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8216" y="947525"/>
            <a:ext cx="11633784" cy="5910475"/>
            <a:chOff x="974823" y="762014"/>
            <a:chExt cx="11633784" cy="5910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75" t="15278" r="475" b="14213"/>
            <a:stretch/>
          </p:blipFill>
          <p:spPr>
            <a:xfrm>
              <a:off x="6863704" y="3971756"/>
              <a:ext cx="5744903" cy="27007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4823" y="1931565"/>
              <a:ext cx="55703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The fun never stops at this classic amusement game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centre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filled with exciting coin-op arcade games – perfect for family bonding moments.</a:t>
              </a:r>
              <a:endParaRPr lang="vi-V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74823" y="762014"/>
              <a:ext cx="490061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Flamingo Play World</a:t>
              </a:r>
            </a:p>
            <a:p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Location</a:t>
              </a:r>
              <a:r>
                <a:rPr lang="vi-V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Level B </a:t>
              </a:r>
            </a:p>
            <a:p>
              <a:r>
                <a: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Wyndham Grand Flamingo Dai Lai Resort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C7975F-0CC7-1A42-81E2-185C69C0E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011" y="330942"/>
            <a:ext cx="5663074" cy="3775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8A9DF-7498-DF4B-A49D-2C549E0B3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70"/>
          <a:stretch/>
        </p:blipFill>
        <p:spPr>
          <a:xfrm>
            <a:off x="150125" y="3408643"/>
            <a:ext cx="6296972" cy="3456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5" y="54863"/>
            <a:ext cx="1946019" cy="711726"/>
          </a:xfrm>
          <a:prstGeom prst="rect">
            <a:avLst/>
          </a:prstGeom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16" y="71222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20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36" y="2868635"/>
            <a:ext cx="5510561" cy="3959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548" y="987892"/>
            <a:ext cx="57562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Rạp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chiếu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Location: Level 1 - Wyndham Grand Flamingo Dai Lai Resort</a:t>
            </a:r>
          </a:p>
          <a:p>
            <a:pPr algn="just"/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in-house cinema where free movie screenings are held for all in-house guests. With a capacity of 40 people, the venue is also suited for medium-scale meetings and events.</a:t>
            </a:r>
            <a:endParaRPr lang="vi-VN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2758" y="958252"/>
            <a:ext cx="5486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Karaoke</a:t>
            </a:r>
          </a:p>
          <a:p>
            <a:pPr algn="just"/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Location: </a:t>
            </a:r>
            <a:r>
              <a:rPr lang="it-IT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Wyndham Grand Flamingo Dai Lai Resort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Bamboo Wings Restaurant</a:t>
            </a:r>
          </a:p>
          <a:p>
            <a:pPr algn="just"/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total of 4 first-class Karaoke rooms with state-of-the-art AV systems and KTV equipment. With a capacity of 20 people each, these Karaoke rooms create the perfect musical atmosphere for private parties.</a:t>
            </a:r>
            <a:endParaRPr lang="vi-VN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910" y="2836019"/>
            <a:ext cx="5486400" cy="3988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36" y="835056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910" y="87401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89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0681" y="4524922"/>
            <a:ext cx="647955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Flamingo Kids Club</a:t>
            </a:r>
          </a:p>
          <a:p>
            <a:pPr algn="just"/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Location: Level 1, Wyndham Grand Flamingo Dai Lai Resort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childhood wonderland bubbling in the heart of Forest in the Sky for your little angels. Exciting games and activities for a holistic personal development of body, mind and soul await. Complimentary on-site babysitting service is available.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81" y="4400468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3" t="10329" r="16492" b="9433"/>
          <a:stretch/>
        </p:blipFill>
        <p:spPr>
          <a:xfrm>
            <a:off x="6810233" y="3439236"/>
            <a:ext cx="5089972" cy="3418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20" t="10528" r="16380" b="9632"/>
          <a:stretch/>
        </p:blipFill>
        <p:spPr>
          <a:xfrm>
            <a:off x="330681" y="15224"/>
            <a:ext cx="6479552" cy="4308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5" t="10528" r="16157" b="9832"/>
          <a:stretch/>
        </p:blipFill>
        <p:spPr>
          <a:xfrm>
            <a:off x="6810233" y="933705"/>
            <a:ext cx="3779338" cy="25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1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9274" y="1097852"/>
            <a:ext cx="11479578" cy="5001965"/>
            <a:chOff x="504418" y="725844"/>
            <a:chExt cx="11479578" cy="5001965"/>
          </a:xfrm>
        </p:grpSpPr>
        <p:sp>
          <p:nvSpPr>
            <p:cNvPr id="4" name="Rectangle 3"/>
            <p:cNvSpPr/>
            <p:nvPr/>
          </p:nvSpPr>
          <p:spPr>
            <a:xfrm>
              <a:off x="4345795" y="1186040"/>
              <a:ext cx="1367554" cy="7702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b="1" dirty="0">
                  <a:solidFill>
                    <a:srgbClr val="707372"/>
                  </a:solidFill>
                  <a:latin typeface="Agenda-light" panose="02000603040000020004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Wonder Park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dirty="0">
                <a:solidFill>
                  <a:srgbClr val="707372"/>
                </a:solidFill>
                <a:latin typeface="Agenda-light" panose="02000603040000020004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77"/>
            <a:stretch/>
          </p:blipFill>
          <p:spPr>
            <a:xfrm>
              <a:off x="6147394" y="3251106"/>
              <a:ext cx="2713574" cy="24487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" t="29552" r="1169" b="7785"/>
            <a:stretch/>
          </p:blipFill>
          <p:spPr>
            <a:xfrm>
              <a:off x="3424910" y="3251106"/>
              <a:ext cx="2586240" cy="24767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2702" y="823511"/>
              <a:ext cx="2648025" cy="23141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7393" y="823511"/>
              <a:ext cx="2699507" cy="23141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43566" y="823510"/>
              <a:ext cx="3040429" cy="23141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5002" y="3251106"/>
              <a:ext cx="3008994" cy="24487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4418" y="725844"/>
              <a:ext cx="27842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Wonder Park</a:t>
              </a:r>
            </a:p>
            <a:p>
              <a:pPr algn="just"/>
              <a:endPara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pPr algn="just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Nestled in the heart of a pine forest, Wonder Park is specifically designed with winding grassy hills and a variety entertainment activities and creative outdoor games.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4870" y="1320794"/>
              <a:ext cx="1965744" cy="1397040"/>
            </a:xfrm>
            <a:prstGeom prst="rect">
              <a:avLst/>
            </a:prstGeom>
            <a:solidFill>
              <a:srgbClr val="D96932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30170" y="1728233"/>
              <a:ext cx="19062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Wonder Park 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5" name="Picture 2" descr="KIND OF BLU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74" y="89297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37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539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SPORTS</a:t>
            </a:r>
            <a:endParaRPr lang="en-GB" sz="5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10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989" y="3997528"/>
            <a:ext cx="6377599" cy="2827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310891-9E5C-4A23-B95B-618E99BA636E}"/>
              </a:ext>
            </a:extLst>
          </p:cNvPr>
          <p:cNvSpPr txBox="1"/>
          <p:nvPr/>
        </p:nvSpPr>
        <p:spPr>
          <a:xfrm>
            <a:off x="395234" y="1253849"/>
            <a:ext cx="1848244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Sports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348" y="1224340"/>
            <a:ext cx="4083843" cy="2722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07" y="1226073"/>
            <a:ext cx="4095178" cy="2729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588" y="3998883"/>
            <a:ext cx="3201388" cy="21338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4601" y="1835783"/>
            <a:ext cx="6821973" cy="3507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Tennis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Sports bike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Twin bicycle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Billiards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Foosball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Volleyball</a:t>
            </a: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Basketball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34" y="98397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92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246" y="1405718"/>
            <a:ext cx="3427412" cy="2471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072" y="3936742"/>
            <a:ext cx="4140586" cy="28524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310891-9E5C-4A23-B95B-618E99BA636E}"/>
              </a:ext>
            </a:extLst>
          </p:cNvPr>
          <p:cNvSpPr txBox="1"/>
          <p:nvPr/>
        </p:nvSpPr>
        <p:spPr>
          <a:xfrm>
            <a:off x="378302" y="1234652"/>
            <a:ext cx="3915950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3743325" algn="l"/>
              </a:tabLs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CLB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Bãi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biển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12" y="3936742"/>
            <a:ext cx="3388266" cy="225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911" y="1405719"/>
            <a:ext cx="4413602" cy="24716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796" y="1887723"/>
            <a:ext cx="7283116" cy="396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</a:t>
            </a:r>
            <a:r>
              <a:rPr lang="vi-VN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ayak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Water pedals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Water walking balls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Lifebouys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&amp; life vests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Wooden boat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Canoe</a:t>
            </a:r>
            <a:endParaRPr lang="en-US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571500" marR="3090545" indent="-342900">
              <a:lnSpc>
                <a:spcPct val="15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Banana boat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53055" algn="l"/>
              </a:tabLst>
            </a:pP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Yatch</a:t>
            </a:r>
            <a:endParaRPr lang="en-US" sz="2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9" name="Picture 2" descr="KIND OF BLU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34" y="983977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6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5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98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920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ATTRACTIONS</a:t>
            </a:r>
            <a:endParaRPr lang="en-GB" sz="5000" b="1" dirty="0">
              <a:solidFill>
                <a:srgbClr val="D969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17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886ADD-BF9F-3840-BEB6-90B7F232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150" y="0"/>
            <a:ext cx="6682392" cy="33869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124" y="1447969"/>
            <a:ext cx="50726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 in the Forest</a:t>
            </a:r>
          </a:p>
          <a:p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</a:endParaRPr>
          </a:p>
          <a:p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Throughout the resort, along scenic roads and in windy pinewoods, hundreds of artworks and sculptures lie on display as part of our international Art in the Forest exhibition – a signature attraction of the Flamingo land of art.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7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89" y="100668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2" y="4200466"/>
            <a:ext cx="3701387" cy="2467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442" y="4191368"/>
            <a:ext cx="3715034" cy="247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" b="10577"/>
          <a:stretch/>
        </p:blipFill>
        <p:spPr>
          <a:xfrm>
            <a:off x="8089589" y="4200466"/>
            <a:ext cx="3710725" cy="24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81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" b="48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" b="77"/>
          <a:stretch>
            <a:fillRect/>
          </a:stretch>
        </p:blipFill>
        <p:spPr/>
      </p:pic>
      <p:grpSp>
        <p:nvGrpSpPr>
          <p:cNvPr id="8" name="Group 7"/>
          <p:cNvGrpSpPr/>
          <p:nvPr/>
        </p:nvGrpSpPr>
        <p:grpSpPr>
          <a:xfrm>
            <a:off x="5829127" y="1188132"/>
            <a:ext cx="6799095" cy="2878902"/>
            <a:chOff x="5865222" y="2942344"/>
            <a:chExt cx="6799095" cy="2878902"/>
          </a:xfrm>
        </p:grpSpPr>
        <p:sp>
          <p:nvSpPr>
            <p:cNvPr id="10" name="Rectangle 9"/>
            <p:cNvSpPr/>
            <p:nvPr/>
          </p:nvSpPr>
          <p:spPr>
            <a:xfrm>
              <a:off x="5865222" y="2942344"/>
              <a:ext cx="6799095" cy="2878902"/>
            </a:xfrm>
            <a:prstGeom prst="rect">
              <a:avLst/>
            </a:prstGeom>
            <a:solidFill>
              <a:schemeClr val="bg1">
                <a:lumMod val="9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2095" y="3083288"/>
              <a:ext cx="6532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Sky Park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29629" y="3621364"/>
              <a:ext cx="5611820" cy="1203535"/>
            </a:xfrm>
            <a:prstGeom prst="rect">
              <a:avLst/>
            </a:prstGeom>
            <a:noFill/>
          </p:spPr>
          <p:txBody>
            <a:bodyPr wrap="square" lIns="0" tIns="0" rIns="0" bIns="0" numCol="1" spcCol="959784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Wyndham Grand Flamingo Dai Lai Resort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Tahoma" panose="020B0604030504040204" pitchFamily="34" charset="0"/>
                  <a:cs typeface="Calibri Light" panose="020F0302020204030204" pitchFamily="34" charset="0"/>
                </a:rPr>
                <a:t>’s beauty spot with a gorgeous sky walk through verdant tropical greeneries, fresh-water Koi ponds &amp; hundreds of mini-hanging gardens.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2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128" y="1176995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99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tam dao national par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56" y="3343701"/>
            <a:ext cx="4576121" cy="34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ms.hallovietnam.vn:8080/data_files/places_files/image/201609/21/10a_gfbjx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6333" y="2472308"/>
            <a:ext cx="3447205" cy="19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5856" y="854056"/>
            <a:ext cx="8816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Nearby Attractions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858" y="1391930"/>
            <a:ext cx="7921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Flamingo Dai Lai Resort lies in the </a:t>
            </a:r>
            <a:r>
              <a:rPr lang="en-US" dirty="0" err="1">
                <a:solidFill>
                  <a:prstClr val="black"/>
                </a:solidFill>
                <a:latin typeface="Calibri Light" panose="020F0302020204030204"/>
              </a:rPr>
              <a:t>centre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 of the tourist area of Vinh </a:t>
            </a:r>
            <a:r>
              <a:rPr lang="en-US" dirty="0" err="1">
                <a:solidFill>
                  <a:prstClr val="black"/>
                </a:solidFill>
                <a:latin typeface="Calibri Light" panose="020F0302020204030204"/>
              </a:rPr>
              <a:t>Phuc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 Province, Vietnam - boasting diverse cultural attractions, scenic mountains and rivers, and a variety of famous beauty spots.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545856" y="6340624"/>
            <a:ext cx="1927783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Khu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du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lịch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Tam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Đảo</a:t>
            </a:r>
            <a:endParaRPr lang="en-US" sz="1500" b="1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8" name="Picture 4" descr="Image result for &quot;thiá»n viá»n trÃºc lÃ¢m tÃ¢y thiÃª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917" y="816489"/>
            <a:ext cx="2638963" cy="16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8756918" y="2084274"/>
            <a:ext cx="2424800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Thiền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viện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Trúc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Lâm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Tây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Thiên</a:t>
            </a:r>
            <a:endParaRPr lang="en-US" sz="1500" b="1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32" name="Picture 8" descr="Image result for thaÌp biÌnh sÆ¡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917" y="2573379"/>
            <a:ext cx="2638963" cy="420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8756918" y="6337231"/>
            <a:ext cx="1451179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Tháp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Bình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Sơn</a:t>
            </a:r>
            <a:endParaRPr lang="en-US" sz="1500" b="1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34" name="Picture 10" descr="Image result for lÃ ng hoa mÃª linh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181" y="4462181"/>
            <a:ext cx="3481297" cy="231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5216333" y="3963596"/>
            <a:ext cx="2074538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Làng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gốm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Hương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Canh</a:t>
            </a:r>
            <a:endParaRPr lang="en-US" sz="1500" b="1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E3C83-87D7-4AFD-B2E9-635FA35868CE}"/>
              </a:ext>
            </a:extLst>
          </p:cNvPr>
          <p:cNvSpPr txBox="1"/>
          <p:nvPr/>
        </p:nvSpPr>
        <p:spPr>
          <a:xfrm>
            <a:off x="5184181" y="6340623"/>
            <a:ext cx="1887840" cy="3231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Làng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hoa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500" b="1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Mê</a:t>
            </a:r>
            <a:r>
              <a:rPr lang="en-US" sz="1500" b="1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̃ Linh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6" name="Picture 2" descr="KIND OF BLU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56" y="567450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79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70A244-4917-4834-BC4C-F7E07AA62AB7}"/>
              </a:ext>
            </a:extLst>
          </p:cNvPr>
          <p:cNvSpPr txBox="1"/>
          <p:nvPr/>
        </p:nvSpPr>
        <p:spPr>
          <a:xfrm>
            <a:off x="0" y="3743013"/>
            <a:ext cx="11531600" cy="2246769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US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  <a:p>
            <a:pPr algn="r"/>
            <a:endParaRPr lang="en-GB" sz="2000" i="1" dirty="0">
              <a:solidFill>
                <a:schemeClr val="bg2">
                  <a:lumMod val="90000"/>
                </a:schemeClr>
              </a:solidFill>
              <a:latin typeface="Agenda" panose="02000603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1F3EA-3976-4B59-8E70-EA497E238023}"/>
              </a:ext>
            </a:extLst>
          </p:cNvPr>
          <p:cNvSpPr txBox="1"/>
          <p:nvPr/>
        </p:nvSpPr>
        <p:spPr>
          <a:xfrm>
            <a:off x="3299159" y="3835345"/>
            <a:ext cx="7684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Address: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Ngoc Thanh,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Phuc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Yen, Vinh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Phuc</a:t>
            </a:r>
            <a:endParaRPr lang="en-US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Hotline: (+84) 98 600 9393  |  T: (+84)211 626 8679 </a:t>
            </a:r>
          </a:p>
          <a:p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F: 0211 626 8679</a:t>
            </a:r>
          </a:p>
          <a:p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Email: </a:t>
            </a:r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3"/>
              </a:rPr>
              <a:t>sales@flamingogroup.vn</a:t>
            </a:r>
            <a:endParaRPr lang="nl-NL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Website: flamingoresorts.vn </a:t>
            </a:r>
          </a:p>
          <a:p>
            <a:endParaRPr lang="nl-NL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Hanoi Office: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Floor 4,6 -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Vinafor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Building, 127 Lo Duc, Hai Ba Trung, Hanoi </a:t>
            </a:r>
          </a:p>
          <a:p>
            <a:r>
              <a:rPr lang="nl-NL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T: (024) 7304 6669| F: (024) 3928 6388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8" y="374301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22D9CE-F899-4138-8C48-FD4CC2D62B31}"/>
              </a:ext>
            </a:extLst>
          </p:cNvPr>
          <p:cNvSpPr txBox="1"/>
          <p:nvPr/>
        </p:nvSpPr>
        <p:spPr>
          <a:xfrm>
            <a:off x="6028456" y="950324"/>
            <a:ext cx="5630859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37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65 PRESTIGIOUS INTERNATIONAL AWARDS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Luxury Family Resort (Global Winner)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Luxury Hotel Awards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10 hotels &amp; resorts worldwide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Designboom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Wedding Destination with best value for money</a:t>
            </a:r>
          </a:p>
          <a:p>
            <a:pPr algn="just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Hitchbird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Wedding Awards</a:t>
            </a:r>
          </a:p>
          <a:p>
            <a:pPr algn="just">
              <a:lnSpc>
                <a:spcPct val="150000"/>
              </a:lnSpc>
            </a:pPr>
            <a:endParaRPr lang="vi-VN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more than 62 other prestigious awards.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FE60F-46B9-8344-BE41-AA46628569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8288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6" name="Picture 2" descr="KIND OF BLU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623151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6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17350"/>
            <a:chOff x="753979" y="288760"/>
            <a:chExt cx="10090484" cy="63422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979" y="288760"/>
              <a:ext cx="10090484" cy="43877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7FAB8-DBE9-4DE6-9A73-290BA55999A9}"/>
                </a:ext>
              </a:extLst>
            </p:cNvPr>
            <p:cNvSpPr txBox="1"/>
            <p:nvPr/>
          </p:nvSpPr>
          <p:spPr>
            <a:xfrm>
              <a:off x="753979" y="5178774"/>
              <a:ext cx="10090484" cy="1452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Flamingo Dai Lai Resort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– The Resort with the most architecture awards in Vietnam</a:t>
              </a:r>
            </a:p>
            <a:p>
              <a:pPr algn="ctr">
                <a:lnSpc>
                  <a:spcPct val="107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Wyndham Grand Flamingo Đại Lải Resort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– The landmark with the highest number of hanging gardens in Vietnam</a:t>
              </a:r>
            </a:p>
            <a:p>
              <a:pPr algn="ctr">
                <a:lnSpc>
                  <a:spcPct val="107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Wyndham Grand Flamingo Đại Lải Resort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– The landmark with the largest, most unique hanging gardens in Vietnam</a:t>
              </a:r>
            </a:p>
            <a:p>
              <a:pPr algn="ctr">
                <a:lnSpc>
                  <a:spcPct val="107000"/>
                </a:lnSpc>
              </a:pP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SEVA Spa &amp; Beauty Destination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– The largest beauty &amp; wellness Spa in Vietnam</a:t>
              </a:r>
            </a:p>
            <a:p>
              <a:pPr algn="ctr">
                <a:lnSpc>
                  <a:spcPct val="107000"/>
                </a:lnSpc>
              </a:pP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Art in the Forest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– The largest lakeside art space in Vietnam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  <p:pic>
        <p:nvPicPr>
          <p:cNvPr id="10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68274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ND OF BLU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8490" y="5057429"/>
            <a:ext cx="4203510" cy="11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C28DE4-8D83-F945-9A23-3183AA31962E}"/>
              </a:ext>
            </a:extLst>
          </p:cNvPr>
          <p:cNvSpPr txBox="1"/>
          <p:nvPr/>
        </p:nvSpPr>
        <p:spPr>
          <a:xfrm>
            <a:off x="3994985" y="4734232"/>
            <a:ext cx="4203510" cy="53514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900" b="1" dirty="0">
                <a:solidFill>
                  <a:srgbClr val="F37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Records</a:t>
            </a:r>
          </a:p>
        </p:txBody>
      </p:sp>
    </p:spTree>
    <p:extLst>
      <p:ext uri="{BB962C8B-B14F-4D97-AF65-F5344CB8AC3E}">
        <p14:creationId xmlns:p14="http://schemas.microsoft.com/office/powerpoint/2010/main" val="751551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049E81-284B-4ADD-9BB2-D3B0FB5EACA9}"/>
              </a:ext>
            </a:extLst>
          </p:cNvPr>
          <p:cNvSpPr txBox="1"/>
          <p:nvPr/>
        </p:nvSpPr>
        <p:spPr>
          <a:xfrm>
            <a:off x="0" y="9971"/>
            <a:ext cx="12192000" cy="6848029"/>
          </a:xfrm>
          <a:prstGeom prst="rect">
            <a:avLst/>
          </a:prstGeom>
          <a:solidFill>
            <a:srgbClr val="D8D3CB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31FC-015E-42D2-9A22-DF935BF4E596}"/>
              </a:ext>
            </a:extLst>
          </p:cNvPr>
          <p:cNvSpPr txBox="1"/>
          <p:nvPr/>
        </p:nvSpPr>
        <p:spPr>
          <a:xfrm>
            <a:off x="894080" y="2792046"/>
            <a:ext cx="7284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D9693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ACCOMMODATIONS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A93F0-90D4-4329-9D14-F8EEBFB1D340}"/>
              </a:ext>
            </a:extLst>
          </p:cNvPr>
          <p:cNvSpPr txBox="1"/>
          <p:nvPr/>
        </p:nvSpPr>
        <p:spPr>
          <a:xfrm>
            <a:off x="9072880" y="1940560"/>
            <a:ext cx="2753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D969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639" y="114373"/>
            <a:ext cx="1946019" cy="7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8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2701</Words>
  <Application>Microsoft Office PowerPoint</Application>
  <PresentationFormat>Widescreen</PresentationFormat>
  <Paragraphs>571</Paragraphs>
  <Slides>64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Agenda</vt:lpstr>
      <vt:lpstr>Agenda-light</vt:lpstr>
      <vt:lpstr>Arial</vt:lpstr>
      <vt:lpstr>Arial-Rounded</vt:lpstr>
      <vt:lpstr>Calibri</vt:lpstr>
      <vt:lpstr>Calibri Light</vt:lpstr>
      <vt:lpstr>Courier New</vt:lpstr>
      <vt:lpstr>GOTHAM-BOOK1_1</vt:lpstr>
      <vt:lpstr>Symbol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Poem Bar Capacity: 200 guests Location: Poem complex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Ngo</dc:creator>
  <cp:lastModifiedBy>Đỗ Thu Phương - Giám đốc kinh doanh Mice Corp</cp:lastModifiedBy>
  <cp:revision>18</cp:revision>
  <dcterms:created xsi:type="dcterms:W3CDTF">2020-10-15T03:01:36Z</dcterms:created>
  <dcterms:modified xsi:type="dcterms:W3CDTF">2022-04-16T04:51:42Z</dcterms:modified>
</cp:coreProperties>
</file>